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Nunito Sans Regular" charset="1" panose="00000500000000000000"/>
      <p:regular r:id="rId22"/>
    </p:embeddedFont>
    <p:embeddedFont>
      <p:font typeface="Nunito Sans Regular Bold" charset="1" panose="00000700000000000000"/>
      <p:regular r:id="rId23"/>
    </p:embeddedFont>
    <p:embeddedFont>
      <p:font typeface="Nunito Sans Regular Italics" charset="1" panose="00000500000000000000"/>
      <p:regular r:id="rId24"/>
    </p:embeddedFont>
    <p:embeddedFont>
      <p:font typeface="Nunito Sans Regular Bold Italics" charset="1" panose="00000700000000000000"/>
      <p:regular r:id="rId25"/>
    </p:embeddedFont>
    <p:embeddedFont>
      <p:font typeface="Nunito Sans Black" charset="1" panose="00000A00000000000000"/>
      <p:regular r:id="rId26"/>
    </p:embeddedFont>
    <p:embeddedFont>
      <p:font typeface="Nunito Sans Black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sp>
        <p:nvSpPr>
          <p:cNvPr name="TextBox 2" id="2"/>
          <p:cNvSpPr txBox="true"/>
          <p:nvPr/>
        </p:nvSpPr>
        <p:spPr>
          <a:xfrm rot="0">
            <a:off x="0" y="217380"/>
            <a:ext cx="18288000" cy="596900"/>
          </a:xfrm>
          <a:prstGeom prst="rect">
            <a:avLst/>
          </a:prstGeom>
        </p:spPr>
        <p:txBody>
          <a:bodyPr anchor="t" rtlCol="false" tIns="0" lIns="0" bIns="0" rIns="0">
            <a:spAutoFit/>
          </a:bodyPr>
          <a:lstStyle/>
          <a:p>
            <a:pPr algn="ctr">
              <a:lnSpc>
                <a:spcPts val="4900"/>
              </a:lnSpc>
            </a:pPr>
            <a:r>
              <a:rPr lang="en-US" sz="3500">
                <a:solidFill>
                  <a:srgbClr val="000000"/>
                </a:solidFill>
                <a:latin typeface="Open Sans Bold"/>
              </a:rPr>
              <a:t>NATION</a:t>
            </a:r>
            <a:r>
              <a:rPr lang="en-US" sz="3500">
                <a:solidFill>
                  <a:srgbClr val="000000"/>
                </a:solidFill>
                <a:latin typeface="Open Sans Bold"/>
              </a:rPr>
              <a:t>AL INSTITUTE OF TECHNOLOGY WARANGAL</a:t>
            </a:r>
          </a:p>
        </p:txBody>
      </p:sp>
      <p:pic>
        <p:nvPicPr>
          <p:cNvPr name="Picture 3" id="3"/>
          <p:cNvPicPr>
            <a:picLocks noChangeAspect="true"/>
          </p:cNvPicPr>
          <p:nvPr/>
        </p:nvPicPr>
        <p:blipFill>
          <a:blip r:embed="rId2"/>
          <a:srcRect l="9782" t="4615" r="8294" b="0"/>
          <a:stretch>
            <a:fillRect/>
          </a:stretch>
        </p:blipFill>
        <p:spPr>
          <a:xfrm flipH="false" flipV="false" rot="0">
            <a:off x="6792349" y="1185898"/>
            <a:ext cx="4704070" cy="4289886"/>
          </a:xfrm>
          <a:prstGeom prst="rect">
            <a:avLst/>
          </a:prstGeom>
        </p:spPr>
      </p:pic>
      <p:sp>
        <p:nvSpPr>
          <p:cNvPr name="TextBox 4" id="4"/>
          <p:cNvSpPr txBox="true"/>
          <p:nvPr/>
        </p:nvSpPr>
        <p:spPr>
          <a:xfrm rot="0">
            <a:off x="1028700" y="7429553"/>
            <a:ext cx="11063281" cy="2462530"/>
          </a:xfrm>
          <a:prstGeom prst="rect">
            <a:avLst/>
          </a:prstGeom>
        </p:spPr>
        <p:txBody>
          <a:bodyPr anchor="t" rtlCol="false" tIns="0" lIns="0" bIns="0" rIns="0">
            <a:spAutoFit/>
          </a:bodyPr>
          <a:lstStyle/>
          <a:p>
            <a:pPr>
              <a:lnSpc>
                <a:spcPts val="3919"/>
              </a:lnSpc>
            </a:pPr>
            <a:r>
              <a:rPr lang="en-US" sz="2800">
                <a:solidFill>
                  <a:srgbClr val="000000"/>
                </a:solidFill>
                <a:latin typeface="Open Sans Light"/>
              </a:rPr>
              <a:t>Submitte</a:t>
            </a:r>
            <a:r>
              <a:rPr lang="en-US" sz="2800">
                <a:solidFill>
                  <a:srgbClr val="000000"/>
                </a:solidFill>
                <a:latin typeface="Open Sans Light"/>
              </a:rPr>
              <a:t>d To:</a:t>
            </a:r>
          </a:p>
          <a:p>
            <a:pPr>
              <a:lnSpc>
                <a:spcPts val="3919"/>
              </a:lnSpc>
            </a:pPr>
            <a:r>
              <a:rPr lang="en-US" sz="2800">
                <a:solidFill>
                  <a:srgbClr val="000000"/>
                </a:solidFill>
                <a:latin typeface="Open Sans Light"/>
              </a:rPr>
              <a:t>Mrs V. Rama</a:t>
            </a:r>
          </a:p>
          <a:p>
            <a:pPr>
              <a:lnSpc>
                <a:spcPts val="3919"/>
              </a:lnSpc>
            </a:pPr>
            <a:r>
              <a:rPr lang="en-US" sz="2800">
                <a:solidFill>
                  <a:srgbClr val="000000"/>
                </a:solidFill>
                <a:latin typeface="Open Sans Light"/>
              </a:rPr>
              <a:t>Asst. Professor,</a:t>
            </a:r>
          </a:p>
          <a:p>
            <a:pPr>
              <a:lnSpc>
                <a:spcPts val="3919"/>
              </a:lnSpc>
            </a:pPr>
            <a:r>
              <a:rPr lang="en-US" sz="2800">
                <a:solidFill>
                  <a:srgbClr val="000000"/>
                </a:solidFill>
                <a:latin typeface="Open Sans Light"/>
              </a:rPr>
              <a:t>Dept. of Electronics and Communication Engineering,</a:t>
            </a:r>
          </a:p>
          <a:p>
            <a:pPr>
              <a:lnSpc>
                <a:spcPts val="3919"/>
              </a:lnSpc>
            </a:pPr>
            <a:r>
              <a:rPr lang="en-US" sz="2800">
                <a:solidFill>
                  <a:srgbClr val="000000"/>
                </a:solidFill>
                <a:latin typeface="Open Sans Light"/>
              </a:rPr>
              <a:t>National Institute of Technology, Warangal.</a:t>
            </a:r>
          </a:p>
        </p:txBody>
      </p:sp>
      <p:sp>
        <p:nvSpPr>
          <p:cNvPr name="TextBox 5" id="5"/>
          <p:cNvSpPr txBox="true"/>
          <p:nvPr/>
        </p:nvSpPr>
        <p:spPr>
          <a:xfrm rot="0">
            <a:off x="4159460" y="6176547"/>
            <a:ext cx="9969847" cy="514350"/>
          </a:xfrm>
          <a:prstGeom prst="rect">
            <a:avLst/>
          </a:prstGeom>
        </p:spPr>
        <p:txBody>
          <a:bodyPr anchor="t" rtlCol="false" tIns="0" lIns="0" bIns="0" rIns="0">
            <a:spAutoFit/>
          </a:bodyPr>
          <a:lstStyle/>
          <a:p>
            <a:pPr algn="ctr">
              <a:lnSpc>
                <a:spcPts val="4200"/>
              </a:lnSpc>
            </a:pPr>
            <a:r>
              <a:rPr lang="en-US" sz="3000">
                <a:solidFill>
                  <a:srgbClr val="000000"/>
                </a:solidFill>
                <a:latin typeface="Open Sans Light"/>
              </a:rPr>
              <a:t>PROJECT</a:t>
            </a:r>
            <a:r>
              <a:rPr lang="en-US" sz="3000">
                <a:solidFill>
                  <a:srgbClr val="000000"/>
                </a:solidFill>
                <a:latin typeface="Open Sans Light"/>
              </a:rPr>
              <a:t> TITLE: </a:t>
            </a:r>
            <a:r>
              <a:rPr lang="en-US" sz="3000" u="sng">
                <a:solidFill>
                  <a:srgbClr val="000000"/>
                </a:solidFill>
                <a:latin typeface="Open Sans Light"/>
              </a:rPr>
              <a:t>CAR ACCIDENT DETECTOR AND INFORMER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523696"/>
            <a:ext cx="17384733" cy="8363201"/>
            <a:chOff x="0" y="0"/>
            <a:chExt cx="9620467" cy="4628078"/>
          </a:xfrm>
        </p:grpSpPr>
        <p:sp>
          <p:nvSpPr>
            <p:cNvPr name="Freeform 3" id="3"/>
            <p:cNvSpPr/>
            <p:nvPr/>
          </p:nvSpPr>
          <p:spPr>
            <a:xfrm>
              <a:off x="0" y="0"/>
              <a:ext cx="9620467" cy="4628078"/>
            </a:xfrm>
            <a:custGeom>
              <a:avLst/>
              <a:gdLst/>
              <a:ahLst/>
              <a:cxnLst/>
              <a:rect r="r" b="b" t="t" l="l"/>
              <a:pathLst>
                <a:path h="4628078" w="9620467">
                  <a:moveTo>
                    <a:pt x="9496007" y="4628078"/>
                  </a:moveTo>
                  <a:lnTo>
                    <a:pt x="124460" y="4628078"/>
                  </a:lnTo>
                  <a:cubicBezTo>
                    <a:pt x="55880" y="4628078"/>
                    <a:pt x="0" y="4572198"/>
                    <a:pt x="0" y="4503618"/>
                  </a:cubicBezTo>
                  <a:lnTo>
                    <a:pt x="0" y="124460"/>
                  </a:lnTo>
                  <a:cubicBezTo>
                    <a:pt x="0" y="55880"/>
                    <a:pt x="55880" y="0"/>
                    <a:pt x="124460" y="0"/>
                  </a:cubicBezTo>
                  <a:lnTo>
                    <a:pt x="9496007" y="0"/>
                  </a:lnTo>
                  <a:cubicBezTo>
                    <a:pt x="9564587" y="0"/>
                    <a:pt x="9620467" y="55880"/>
                    <a:pt x="9620467" y="124460"/>
                  </a:cubicBezTo>
                  <a:lnTo>
                    <a:pt x="9620467" y="4503618"/>
                  </a:lnTo>
                  <a:cubicBezTo>
                    <a:pt x="9620467" y="4572198"/>
                    <a:pt x="9564587" y="4628078"/>
                    <a:pt x="9496007" y="4628078"/>
                  </a:cubicBezTo>
                  <a:close/>
                </a:path>
              </a:pathLst>
            </a:custGeom>
            <a:solidFill>
              <a:srgbClr val="EDEDED"/>
            </a:solidFill>
          </p:spPr>
        </p:sp>
      </p:grpSp>
      <p:sp>
        <p:nvSpPr>
          <p:cNvPr name="TextBox 4" id="4"/>
          <p:cNvSpPr txBox="true"/>
          <p:nvPr/>
        </p:nvSpPr>
        <p:spPr>
          <a:xfrm rot="0">
            <a:off x="3027313" y="3096595"/>
            <a:ext cx="7931348" cy="5981065"/>
          </a:xfrm>
          <a:prstGeom prst="rect">
            <a:avLst/>
          </a:prstGeom>
        </p:spPr>
        <p:txBody>
          <a:bodyPr anchor="t" rtlCol="false" tIns="0" lIns="0" bIns="0" rIns="0">
            <a:spAutoFit/>
          </a:bodyPr>
          <a:lstStyle/>
          <a:p>
            <a:pPr>
              <a:lnSpc>
                <a:spcPts val="4759"/>
              </a:lnSpc>
            </a:pPr>
            <a:r>
              <a:rPr lang="en-US" sz="1200">
                <a:solidFill>
                  <a:srgbClr val="000000"/>
                </a:solidFill>
                <a:latin typeface="Arimo"/>
              </a:rPr>
              <a:t>Accelerometer dice</a:t>
            </a:r>
          </a:p>
          <a:p>
            <a:pPr>
              <a:lnSpc>
                <a:spcPts val="4759"/>
              </a:lnSpc>
            </a:pPr>
          </a:p>
          <a:p>
            <a:pPr>
              <a:lnSpc>
                <a:spcPts val="4759"/>
              </a:lnSpc>
            </a:pPr>
          </a:p>
          <a:p>
            <a:pPr>
              <a:lnSpc>
                <a:spcPts val="4759"/>
              </a:lnSpc>
            </a:pPr>
          </a:p>
          <a:p>
            <a:pPr>
              <a:lnSpc>
                <a:spcPts val="4759"/>
              </a:lnSpc>
            </a:pPr>
          </a:p>
          <a:p>
            <a:pPr>
              <a:lnSpc>
                <a:spcPts val="4759"/>
              </a:lnSpc>
            </a:pPr>
          </a:p>
          <a:p>
            <a:pPr>
              <a:lnSpc>
                <a:spcPts val="4759"/>
              </a:lnSpc>
            </a:pPr>
          </a:p>
          <a:p>
            <a:pPr>
              <a:lnSpc>
                <a:spcPts val="4759"/>
              </a:lnSpc>
            </a:pPr>
            <a:r>
              <a:rPr lang="en-US" sz="1200">
                <a:solidFill>
                  <a:srgbClr val="000000"/>
                </a:solidFill>
                <a:latin typeface="Arimo"/>
              </a:rPr>
              <a:t>GSM with Processor as input and output.</a:t>
            </a:r>
          </a:p>
          <a:p>
            <a:pPr>
              <a:lnSpc>
                <a:spcPts val="4759"/>
              </a:lnSpc>
            </a:pPr>
          </a:p>
          <a:p>
            <a:pPr>
              <a:lnSpc>
                <a:spcPts val="4759"/>
              </a:lnSpc>
            </a:pPr>
          </a:p>
        </p:txBody>
      </p:sp>
      <p:grpSp>
        <p:nvGrpSpPr>
          <p:cNvPr name="Group 5" id="5"/>
          <p:cNvGrpSpPr/>
          <p:nvPr/>
        </p:nvGrpSpPr>
        <p:grpSpPr>
          <a:xfrm rot="0">
            <a:off x="2001553" y="3039516"/>
            <a:ext cx="735494" cy="735494"/>
            <a:chOff x="0" y="0"/>
            <a:chExt cx="980659" cy="980659"/>
          </a:xfrm>
        </p:grpSpPr>
        <p:grpSp>
          <p:nvGrpSpPr>
            <p:cNvPr name="Group 6" id="6"/>
            <p:cNvGrpSpPr/>
            <p:nvPr/>
          </p:nvGrpSpPr>
          <p:grpSpPr>
            <a:xfrm rot="0">
              <a:off x="0" y="0"/>
              <a:ext cx="980659" cy="980659"/>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sp>
          <p:nvSpPr>
            <p:cNvPr name="TextBox 8" id="8"/>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3</a:t>
              </a:r>
            </a:p>
          </p:txBody>
        </p:sp>
      </p:grpSp>
      <p:grpSp>
        <p:nvGrpSpPr>
          <p:cNvPr name="Group 9" id="9"/>
          <p:cNvGrpSpPr/>
          <p:nvPr/>
        </p:nvGrpSpPr>
        <p:grpSpPr>
          <a:xfrm rot="0">
            <a:off x="2001553" y="7147228"/>
            <a:ext cx="735494" cy="735494"/>
            <a:chOff x="0" y="0"/>
            <a:chExt cx="980659" cy="980659"/>
          </a:xfrm>
        </p:grpSpPr>
        <p:grpSp>
          <p:nvGrpSpPr>
            <p:cNvPr name="Group 10" id="10"/>
            <p:cNvGrpSpPr/>
            <p:nvPr/>
          </p:nvGrpSpPr>
          <p:grpSpPr>
            <a:xfrm rot="0">
              <a:off x="0" y="0"/>
              <a:ext cx="980659" cy="980659"/>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sp>
          <p:nvSpPr>
            <p:cNvPr name="TextBox 12" id="12"/>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4</a:t>
              </a:r>
            </a:p>
          </p:txBody>
        </p:sp>
      </p:grpSp>
      <p:pic>
        <p:nvPicPr>
          <p:cNvPr name="Picture 13" id="13"/>
          <p:cNvPicPr>
            <a:picLocks noChangeAspect="true"/>
          </p:cNvPicPr>
          <p:nvPr/>
        </p:nvPicPr>
        <p:blipFill>
          <a:blip r:embed="rId2"/>
          <a:srcRect l="10506" t="9047" r="8463" b="10798"/>
          <a:stretch>
            <a:fillRect/>
          </a:stretch>
        </p:blipFill>
        <p:spPr>
          <a:xfrm flipH="false" flipV="false" rot="0">
            <a:off x="12769793" y="1928616"/>
            <a:ext cx="3733127" cy="3692789"/>
          </a:xfrm>
          <a:prstGeom prst="rect">
            <a:avLst/>
          </a:prstGeom>
        </p:spPr>
      </p:pic>
      <p:pic>
        <p:nvPicPr>
          <p:cNvPr name="Picture 14" id="14"/>
          <p:cNvPicPr>
            <a:picLocks noChangeAspect="true"/>
          </p:cNvPicPr>
          <p:nvPr/>
        </p:nvPicPr>
        <p:blipFill>
          <a:blip r:embed="rId3"/>
          <a:srcRect l="12610" t="7997" r="15686" b="17224"/>
          <a:stretch>
            <a:fillRect/>
          </a:stretch>
        </p:blipFill>
        <p:spPr>
          <a:xfrm flipH="false" flipV="false" rot="0">
            <a:off x="12833283" y="6002302"/>
            <a:ext cx="3606149" cy="3760841"/>
          </a:xfrm>
          <a:prstGeom prst="rect">
            <a:avLst/>
          </a:prstGeom>
        </p:spPr>
      </p:pic>
      <p:sp>
        <p:nvSpPr>
          <p:cNvPr name="TextBox 15" id="15"/>
          <p:cNvSpPr txBox="true"/>
          <p:nvPr/>
        </p:nvSpPr>
        <p:spPr>
          <a:xfrm rot="0">
            <a:off x="451633" y="470489"/>
            <a:ext cx="9059689" cy="688975"/>
          </a:xfrm>
          <a:prstGeom prst="rect">
            <a:avLst/>
          </a:prstGeom>
        </p:spPr>
        <p:txBody>
          <a:bodyPr anchor="t" rtlCol="false" tIns="0" lIns="0" bIns="0" rIns="0">
            <a:spAutoFit/>
          </a:bodyPr>
          <a:lstStyle/>
          <a:p>
            <a:pPr marL="0" indent="0" lvl="0">
              <a:lnSpc>
                <a:spcPts val="5600"/>
              </a:lnSpc>
              <a:spcBef>
                <a:spcPct val="0"/>
              </a:spcBef>
            </a:pPr>
            <a:r>
              <a:rPr lang="en-US" sz="4000" spc="-40">
                <a:solidFill>
                  <a:srgbClr val="35A1F4"/>
                </a:solidFill>
                <a:latin typeface="DM Sans Bold"/>
              </a:rPr>
              <a:t>Components Used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523696"/>
            <a:ext cx="17384733" cy="8363201"/>
            <a:chOff x="0" y="0"/>
            <a:chExt cx="9620467" cy="4628078"/>
          </a:xfrm>
        </p:grpSpPr>
        <p:sp>
          <p:nvSpPr>
            <p:cNvPr name="Freeform 3" id="3"/>
            <p:cNvSpPr/>
            <p:nvPr/>
          </p:nvSpPr>
          <p:spPr>
            <a:xfrm>
              <a:off x="0" y="0"/>
              <a:ext cx="9620467" cy="4628078"/>
            </a:xfrm>
            <a:custGeom>
              <a:avLst/>
              <a:gdLst/>
              <a:ahLst/>
              <a:cxnLst/>
              <a:rect r="r" b="b" t="t" l="l"/>
              <a:pathLst>
                <a:path h="4628078" w="9620467">
                  <a:moveTo>
                    <a:pt x="9496007" y="4628078"/>
                  </a:moveTo>
                  <a:lnTo>
                    <a:pt x="124460" y="4628078"/>
                  </a:lnTo>
                  <a:cubicBezTo>
                    <a:pt x="55880" y="4628078"/>
                    <a:pt x="0" y="4572198"/>
                    <a:pt x="0" y="4503618"/>
                  </a:cubicBezTo>
                  <a:lnTo>
                    <a:pt x="0" y="124460"/>
                  </a:lnTo>
                  <a:cubicBezTo>
                    <a:pt x="0" y="55880"/>
                    <a:pt x="55880" y="0"/>
                    <a:pt x="124460" y="0"/>
                  </a:cubicBezTo>
                  <a:lnTo>
                    <a:pt x="9496007" y="0"/>
                  </a:lnTo>
                  <a:cubicBezTo>
                    <a:pt x="9564587" y="0"/>
                    <a:pt x="9620467" y="55880"/>
                    <a:pt x="9620467" y="124460"/>
                  </a:cubicBezTo>
                  <a:lnTo>
                    <a:pt x="9620467" y="4503618"/>
                  </a:lnTo>
                  <a:cubicBezTo>
                    <a:pt x="9620467" y="4572198"/>
                    <a:pt x="9564587" y="4628078"/>
                    <a:pt x="9496007" y="4628078"/>
                  </a:cubicBezTo>
                  <a:close/>
                </a:path>
              </a:pathLst>
            </a:custGeom>
            <a:solidFill>
              <a:srgbClr val="EDEDED"/>
            </a:solidFill>
          </p:spPr>
        </p:sp>
      </p:grpSp>
      <p:grpSp>
        <p:nvGrpSpPr>
          <p:cNvPr name="Group 4" id="4"/>
          <p:cNvGrpSpPr/>
          <p:nvPr/>
        </p:nvGrpSpPr>
        <p:grpSpPr>
          <a:xfrm rot="0">
            <a:off x="2001553" y="2064955"/>
            <a:ext cx="735494" cy="735494"/>
            <a:chOff x="0" y="0"/>
            <a:chExt cx="980659" cy="980659"/>
          </a:xfrm>
        </p:grpSpPr>
        <p:grpSp>
          <p:nvGrpSpPr>
            <p:cNvPr name="Group 5" id="5"/>
            <p:cNvGrpSpPr/>
            <p:nvPr/>
          </p:nvGrpSpPr>
          <p:grpSpPr>
            <a:xfrm rot="0">
              <a:off x="0" y="0"/>
              <a:ext cx="980659" cy="980659"/>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sp>
          <p:nvSpPr>
            <p:cNvPr name="TextBox 7" id="7"/>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5</a:t>
              </a:r>
            </a:p>
          </p:txBody>
        </p:sp>
      </p:grpSp>
      <p:grpSp>
        <p:nvGrpSpPr>
          <p:cNvPr name="Group 8" id="8"/>
          <p:cNvGrpSpPr/>
          <p:nvPr/>
        </p:nvGrpSpPr>
        <p:grpSpPr>
          <a:xfrm rot="0">
            <a:off x="2001553" y="8756027"/>
            <a:ext cx="735494" cy="735494"/>
            <a:chOff x="0" y="0"/>
            <a:chExt cx="980659" cy="980659"/>
          </a:xfrm>
        </p:grpSpPr>
        <p:grpSp>
          <p:nvGrpSpPr>
            <p:cNvPr name="Group 9" id="9"/>
            <p:cNvGrpSpPr/>
            <p:nvPr/>
          </p:nvGrpSpPr>
          <p:grpSpPr>
            <a:xfrm rot="0">
              <a:off x="0" y="0"/>
              <a:ext cx="980659" cy="980659"/>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sp>
          <p:nvSpPr>
            <p:cNvPr name="TextBox 11" id="11"/>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6</a:t>
              </a:r>
            </a:p>
          </p:txBody>
        </p:sp>
      </p:grpSp>
      <p:pic>
        <p:nvPicPr>
          <p:cNvPr name="Picture 12" id="12"/>
          <p:cNvPicPr>
            <a:picLocks noChangeAspect="true"/>
          </p:cNvPicPr>
          <p:nvPr/>
        </p:nvPicPr>
        <p:blipFill>
          <a:blip r:embed="rId2"/>
          <a:srcRect l="0" t="0" r="0" b="0"/>
          <a:stretch>
            <a:fillRect/>
          </a:stretch>
        </p:blipFill>
        <p:spPr>
          <a:xfrm flipH="false" flipV="false" rot="0">
            <a:off x="5631185" y="3132343"/>
            <a:ext cx="6293811" cy="4950468"/>
          </a:xfrm>
          <a:prstGeom prst="rect">
            <a:avLst/>
          </a:prstGeom>
        </p:spPr>
      </p:pic>
      <p:sp>
        <p:nvSpPr>
          <p:cNvPr name="TextBox 13" id="13"/>
          <p:cNvSpPr txBox="true"/>
          <p:nvPr/>
        </p:nvSpPr>
        <p:spPr>
          <a:xfrm rot="0">
            <a:off x="3027313" y="2115908"/>
            <a:ext cx="12233374" cy="1780540"/>
          </a:xfrm>
          <a:prstGeom prst="rect">
            <a:avLst/>
          </a:prstGeom>
        </p:spPr>
        <p:txBody>
          <a:bodyPr anchor="t" rtlCol="false" tIns="0" lIns="0" bIns="0" rIns="0">
            <a:spAutoFit/>
          </a:bodyPr>
          <a:lstStyle/>
          <a:p>
            <a:pPr>
              <a:lnSpc>
                <a:spcPts val="4759"/>
              </a:lnSpc>
            </a:pPr>
            <a:r>
              <a:rPr lang="en-US" sz="1200">
                <a:solidFill>
                  <a:srgbClr val="000000"/>
                </a:solidFill>
                <a:latin typeface="Arimo"/>
              </a:rPr>
              <a:t>GPS with the processor as input and output and device tracker.</a:t>
            </a:r>
          </a:p>
          <a:p>
            <a:pPr>
              <a:lnSpc>
                <a:spcPts val="4759"/>
              </a:lnSpc>
            </a:pPr>
          </a:p>
          <a:p>
            <a:pPr>
              <a:lnSpc>
                <a:spcPts val="4759"/>
              </a:lnSpc>
            </a:pPr>
          </a:p>
        </p:txBody>
      </p:sp>
      <p:sp>
        <p:nvSpPr>
          <p:cNvPr name="TextBox 14" id="14"/>
          <p:cNvSpPr txBox="true"/>
          <p:nvPr/>
        </p:nvSpPr>
        <p:spPr>
          <a:xfrm rot="0">
            <a:off x="451633" y="470489"/>
            <a:ext cx="9059689" cy="688975"/>
          </a:xfrm>
          <a:prstGeom prst="rect">
            <a:avLst/>
          </a:prstGeom>
        </p:spPr>
        <p:txBody>
          <a:bodyPr anchor="t" rtlCol="false" tIns="0" lIns="0" bIns="0" rIns="0">
            <a:spAutoFit/>
          </a:bodyPr>
          <a:lstStyle/>
          <a:p>
            <a:pPr marL="0" indent="0" lvl="0">
              <a:lnSpc>
                <a:spcPts val="5600"/>
              </a:lnSpc>
              <a:spcBef>
                <a:spcPct val="0"/>
              </a:spcBef>
            </a:pPr>
            <a:r>
              <a:rPr lang="en-US" sz="4000" spc="-40">
                <a:solidFill>
                  <a:srgbClr val="35A1F4"/>
                </a:solidFill>
                <a:latin typeface="DM Sans Bold"/>
              </a:rPr>
              <a:t>Components Used</a:t>
            </a:r>
          </a:p>
        </p:txBody>
      </p:sp>
      <p:sp>
        <p:nvSpPr>
          <p:cNvPr name="TextBox 15" id="15"/>
          <p:cNvSpPr txBox="true"/>
          <p:nvPr/>
        </p:nvSpPr>
        <p:spPr>
          <a:xfrm rot="0">
            <a:off x="3027313" y="8800242"/>
            <a:ext cx="8282732"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Display unit for output from the processor.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523696"/>
            <a:ext cx="17384733" cy="8363201"/>
            <a:chOff x="0" y="0"/>
            <a:chExt cx="9620467" cy="4628078"/>
          </a:xfrm>
        </p:grpSpPr>
        <p:sp>
          <p:nvSpPr>
            <p:cNvPr name="Freeform 3" id="3"/>
            <p:cNvSpPr/>
            <p:nvPr/>
          </p:nvSpPr>
          <p:spPr>
            <a:xfrm>
              <a:off x="0" y="0"/>
              <a:ext cx="9620467" cy="4628078"/>
            </a:xfrm>
            <a:custGeom>
              <a:avLst/>
              <a:gdLst/>
              <a:ahLst/>
              <a:cxnLst/>
              <a:rect r="r" b="b" t="t" l="l"/>
              <a:pathLst>
                <a:path h="4628078" w="9620467">
                  <a:moveTo>
                    <a:pt x="9496007" y="4628078"/>
                  </a:moveTo>
                  <a:lnTo>
                    <a:pt x="124460" y="4628078"/>
                  </a:lnTo>
                  <a:cubicBezTo>
                    <a:pt x="55880" y="4628078"/>
                    <a:pt x="0" y="4572198"/>
                    <a:pt x="0" y="4503618"/>
                  </a:cubicBezTo>
                  <a:lnTo>
                    <a:pt x="0" y="124460"/>
                  </a:lnTo>
                  <a:cubicBezTo>
                    <a:pt x="0" y="55880"/>
                    <a:pt x="55880" y="0"/>
                    <a:pt x="124460" y="0"/>
                  </a:cubicBezTo>
                  <a:lnTo>
                    <a:pt x="9496007" y="0"/>
                  </a:lnTo>
                  <a:cubicBezTo>
                    <a:pt x="9564587" y="0"/>
                    <a:pt x="9620467" y="55880"/>
                    <a:pt x="9620467" y="124460"/>
                  </a:cubicBezTo>
                  <a:lnTo>
                    <a:pt x="9620467" y="4503618"/>
                  </a:lnTo>
                  <a:cubicBezTo>
                    <a:pt x="9620467" y="4572198"/>
                    <a:pt x="9564587" y="4628078"/>
                    <a:pt x="9496007" y="4628078"/>
                  </a:cubicBezTo>
                  <a:close/>
                </a:path>
              </a:pathLst>
            </a:custGeom>
            <a:solidFill>
              <a:srgbClr val="EDEDED"/>
            </a:solidFill>
          </p:spPr>
        </p:sp>
      </p:grpSp>
      <p:grpSp>
        <p:nvGrpSpPr>
          <p:cNvPr name="Group 4" id="4"/>
          <p:cNvGrpSpPr/>
          <p:nvPr/>
        </p:nvGrpSpPr>
        <p:grpSpPr>
          <a:xfrm rot="0">
            <a:off x="2001553" y="2064955"/>
            <a:ext cx="735494" cy="735494"/>
            <a:chOff x="0" y="0"/>
            <a:chExt cx="980659" cy="980659"/>
          </a:xfrm>
        </p:grpSpPr>
        <p:grpSp>
          <p:nvGrpSpPr>
            <p:cNvPr name="Group 5" id="5"/>
            <p:cNvGrpSpPr/>
            <p:nvPr/>
          </p:nvGrpSpPr>
          <p:grpSpPr>
            <a:xfrm rot="0">
              <a:off x="0" y="0"/>
              <a:ext cx="980659" cy="980659"/>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sp>
          <p:nvSpPr>
            <p:cNvPr name="TextBox 7" id="7"/>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7</a:t>
              </a:r>
            </a:p>
          </p:txBody>
        </p:sp>
      </p:grpSp>
      <p:pic>
        <p:nvPicPr>
          <p:cNvPr name="Picture 8" id="8"/>
          <p:cNvPicPr>
            <a:picLocks noChangeAspect="true"/>
          </p:cNvPicPr>
          <p:nvPr/>
        </p:nvPicPr>
        <p:blipFill>
          <a:blip r:embed="rId2"/>
          <a:srcRect l="0" t="0" r="0" b="0"/>
          <a:stretch>
            <a:fillRect/>
          </a:stretch>
        </p:blipFill>
        <p:spPr>
          <a:xfrm flipH="false" flipV="false" rot="0">
            <a:off x="11070504" y="2182583"/>
            <a:ext cx="5026323" cy="5026323"/>
          </a:xfrm>
          <a:prstGeom prst="rect">
            <a:avLst/>
          </a:prstGeom>
        </p:spPr>
      </p:pic>
      <p:sp>
        <p:nvSpPr>
          <p:cNvPr name="TextBox 9" id="9"/>
          <p:cNvSpPr txBox="true"/>
          <p:nvPr/>
        </p:nvSpPr>
        <p:spPr>
          <a:xfrm rot="0">
            <a:off x="3027313" y="2115908"/>
            <a:ext cx="2718643" cy="580390"/>
          </a:xfrm>
          <a:prstGeom prst="rect">
            <a:avLst/>
          </a:prstGeom>
        </p:spPr>
        <p:txBody>
          <a:bodyPr anchor="t" rtlCol="false" tIns="0" lIns="0" bIns="0" rIns="0">
            <a:spAutoFit/>
          </a:bodyPr>
          <a:lstStyle/>
          <a:p>
            <a:pPr>
              <a:lnSpc>
                <a:spcPts val="4759"/>
              </a:lnSpc>
            </a:pPr>
            <a:r>
              <a:rPr lang="en-US" sz="3400">
                <a:solidFill>
                  <a:srgbClr val="000000"/>
                </a:solidFill>
                <a:latin typeface="Open Sans Light"/>
              </a:rPr>
              <a:t>Alarm Module</a:t>
            </a:r>
          </a:p>
        </p:txBody>
      </p:sp>
      <p:sp>
        <p:nvSpPr>
          <p:cNvPr name="TextBox 10" id="10"/>
          <p:cNvSpPr txBox="true"/>
          <p:nvPr/>
        </p:nvSpPr>
        <p:spPr>
          <a:xfrm rot="0">
            <a:off x="451633" y="470489"/>
            <a:ext cx="9059689" cy="688975"/>
          </a:xfrm>
          <a:prstGeom prst="rect">
            <a:avLst/>
          </a:prstGeom>
        </p:spPr>
        <p:txBody>
          <a:bodyPr anchor="t" rtlCol="false" tIns="0" lIns="0" bIns="0" rIns="0">
            <a:spAutoFit/>
          </a:bodyPr>
          <a:lstStyle/>
          <a:p>
            <a:pPr marL="0" indent="0" lvl="0">
              <a:lnSpc>
                <a:spcPts val="5600"/>
              </a:lnSpc>
              <a:spcBef>
                <a:spcPct val="0"/>
              </a:spcBef>
            </a:pPr>
            <a:r>
              <a:rPr lang="en-US" sz="4000" spc="-40">
                <a:solidFill>
                  <a:srgbClr val="35A1F4"/>
                </a:solidFill>
                <a:latin typeface="DM Sans Bold"/>
              </a:rPr>
              <a:t>Components Used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56181" y="544135"/>
            <a:ext cx="13775638" cy="7055025"/>
          </a:xfrm>
          <a:prstGeom prst="rect">
            <a:avLst/>
          </a:prstGeom>
        </p:spPr>
      </p:pic>
      <p:sp>
        <p:nvSpPr>
          <p:cNvPr name="TextBox 3" id="3"/>
          <p:cNvSpPr txBox="true"/>
          <p:nvPr/>
        </p:nvSpPr>
        <p:spPr>
          <a:xfrm rot="0">
            <a:off x="1028700" y="8895397"/>
            <a:ext cx="16430446" cy="773430"/>
          </a:xfrm>
          <a:prstGeom prst="rect">
            <a:avLst/>
          </a:prstGeom>
        </p:spPr>
        <p:txBody>
          <a:bodyPr anchor="t" rtlCol="false" tIns="0" lIns="0" bIns="0" rIns="0">
            <a:spAutoFit/>
          </a:bodyPr>
          <a:lstStyle/>
          <a:p>
            <a:pPr algn="ctr" marL="0" indent="0" lvl="0">
              <a:lnSpc>
                <a:spcPts val="5939"/>
              </a:lnSpc>
            </a:pPr>
            <a:r>
              <a:rPr lang="en-US" sz="5399" spc="-53">
                <a:solidFill>
                  <a:srgbClr val="43C466"/>
                </a:solidFill>
                <a:latin typeface="DM Sans Bold"/>
              </a:rPr>
              <a:t>CIRCUIT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89" t="830" r="12705" b="7197"/>
          <a:stretch>
            <a:fillRect/>
          </a:stretch>
        </p:blipFill>
        <p:spPr>
          <a:xfrm flipH="false" flipV="false" rot="0">
            <a:off x="2606234" y="935885"/>
            <a:ext cx="13075532" cy="7267033"/>
          </a:xfrm>
          <a:prstGeom prst="rect">
            <a:avLst/>
          </a:prstGeom>
        </p:spPr>
      </p:pic>
      <p:sp>
        <p:nvSpPr>
          <p:cNvPr name="TextBox 3" id="3"/>
          <p:cNvSpPr txBox="true"/>
          <p:nvPr/>
        </p:nvSpPr>
        <p:spPr>
          <a:xfrm rot="0">
            <a:off x="6042833" y="8948090"/>
            <a:ext cx="5552033" cy="920115"/>
          </a:xfrm>
          <a:prstGeom prst="rect">
            <a:avLst/>
          </a:prstGeom>
        </p:spPr>
        <p:txBody>
          <a:bodyPr anchor="t" rtlCol="false" tIns="0" lIns="0" bIns="0" rIns="0">
            <a:spAutoFit/>
          </a:bodyPr>
          <a:lstStyle/>
          <a:p>
            <a:pPr algn="ctr">
              <a:lnSpc>
                <a:spcPts val="7559"/>
              </a:lnSpc>
            </a:pPr>
            <a:r>
              <a:rPr lang="en-US" sz="5400">
                <a:solidFill>
                  <a:srgbClr val="00C2CB"/>
                </a:solidFill>
                <a:latin typeface="Open Sans Light Bold"/>
              </a:rPr>
              <a:t>BASIC WORKING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43" t="2469" r="2842" b="1371"/>
          <a:stretch>
            <a:fillRect/>
          </a:stretch>
        </p:blipFill>
        <p:spPr>
          <a:xfrm flipH="false" flipV="false" rot="0">
            <a:off x="653504" y="580362"/>
            <a:ext cx="8350313" cy="5421195"/>
          </a:xfrm>
          <a:prstGeom prst="rect">
            <a:avLst/>
          </a:prstGeom>
        </p:spPr>
      </p:pic>
      <p:sp>
        <p:nvSpPr>
          <p:cNvPr name="TextBox 3" id="3"/>
          <p:cNvSpPr txBox="true"/>
          <p:nvPr/>
        </p:nvSpPr>
        <p:spPr>
          <a:xfrm rot="0">
            <a:off x="1954981" y="7853860"/>
            <a:ext cx="3272284" cy="887095"/>
          </a:xfrm>
          <a:prstGeom prst="rect">
            <a:avLst/>
          </a:prstGeom>
        </p:spPr>
        <p:txBody>
          <a:bodyPr anchor="t" rtlCol="false" tIns="0" lIns="0" bIns="0" rIns="0">
            <a:spAutoFit/>
          </a:bodyPr>
          <a:lstStyle/>
          <a:p>
            <a:pPr algn="ctr">
              <a:lnSpc>
                <a:spcPts val="7280"/>
              </a:lnSpc>
            </a:pPr>
            <a:r>
              <a:rPr lang="en-US" sz="5200">
                <a:solidFill>
                  <a:srgbClr val="FFA500"/>
                </a:solidFill>
                <a:latin typeface="Open Sans Bold"/>
              </a:rPr>
              <a:t>WORKING</a:t>
            </a:r>
          </a:p>
        </p:txBody>
      </p:sp>
      <p:sp>
        <p:nvSpPr>
          <p:cNvPr name="TextBox 4" id="4"/>
          <p:cNvSpPr txBox="true"/>
          <p:nvPr/>
        </p:nvSpPr>
        <p:spPr>
          <a:xfrm rot="0">
            <a:off x="9351211" y="876690"/>
            <a:ext cx="8589394" cy="4563110"/>
          </a:xfrm>
          <a:prstGeom prst="rect">
            <a:avLst/>
          </a:prstGeom>
        </p:spPr>
        <p:txBody>
          <a:bodyPr anchor="t" rtlCol="false" tIns="0" lIns="0" bIns="0" rIns="0">
            <a:spAutoFit/>
          </a:bodyPr>
          <a:lstStyle/>
          <a:p>
            <a:pPr>
              <a:lnSpc>
                <a:spcPts val="3639"/>
              </a:lnSpc>
            </a:pPr>
            <a:r>
              <a:rPr lang="en-US" sz="2600">
                <a:solidFill>
                  <a:srgbClr val="000000"/>
                </a:solidFill>
                <a:latin typeface="Open Sans Light"/>
              </a:rPr>
              <a:t>At the second point, the moving car has </a:t>
            </a:r>
            <a:r>
              <a:rPr lang="en-US" sz="2600">
                <a:solidFill>
                  <a:srgbClr val="000000"/>
                </a:solidFill>
                <a:latin typeface="Arimo"/>
              </a:rPr>
              <a:t>had an accident with another car. </a:t>
            </a:r>
          </a:p>
          <a:p>
            <a:pPr>
              <a:lnSpc>
                <a:spcPts val="3640"/>
              </a:lnSpc>
            </a:pPr>
            <a:r>
              <a:rPr lang="en-US" sz="2600">
                <a:solidFill>
                  <a:srgbClr val="000000"/>
                </a:solidFill>
                <a:latin typeface="Arimo"/>
              </a:rPr>
              <a:t>The sudden change in acceleration will alert the accelerometer which will further</a:t>
            </a:r>
            <a:r>
              <a:rPr lang="en-US" sz="2600">
                <a:solidFill>
                  <a:srgbClr val="000000"/>
                </a:solidFill>
                <a:latin typeface="Open Sans Light"/>
              </a:rPr>
              <a:t> trigger the alarm system to notify the nearby people who can provide first aid to the injured.</a:t>
            </a:r>
            <a:r>
              <a:rPr lang="en-US" sz="2600">
                <a:solidFill>
                  <a:srgbClr val="000000"/>
                </a:solidFill>
                <a:latin typeface="Arimo"/>
              </a:rPr>
              <a:t> </a:t>
            </a:r>
          </a:p>
          <a:p>
            <a:pPr>
              <a:lnSpc>
                <a:spcPts val="3639"/>
              </a:lnSpc>
            </a:pPr>
          </a:p>
          <a:p>
            <a:pPr>
              <a:lnSpc>
                <a:spcPts val="3640"/>
              </a:lnSpc>
            </a:pPr>
            <a:r>
              <a:rPr lang="en-US" sz="2600">
                <a:solidFill>
                  <a:srgbClr val="000000"/>
                </a:solidFill>
                <a:latin typeface="Arimo"/>
              </a:rPr>
              <a:t>Then the GPS module will get activated and will notify the person’s family/relatives, police &amp; ambulance or nearby hospital</a:t>
            </a:r>
          </a:p>
        </p:txBody>
      </p:sp>
      <p:sp>
        <p:nvSpPr>
          <p:cNvPr name="TextBox 5" id="5"/>
          <p:cNvSpPr txBox="true"/>
          <p:nvPr/>
        </p:nvSpPr>
        <p:spPr>
          <a:xfrm rot="0">
            <a:off x="8354513" y="6198014"/>
            <a:ext cx="9933487" cy="35807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Stimulus/Response Sequences </a:t>
            </a:r>
          </a:p>
          <a:p>
            <a:pPr algn="ctr">
              <a:lnSpc>
                <a:spcPts val="4759"/>
              </a:lnSpc>
            </a:pPr>
          </a:p>
          <a:p>
            <a:pPr>
              <a:lnSpc>
                <a:spcPts val="4759"/>
              </a:lnSpc>
            </a:pPr>
            <a:r>
              <a:rPr lang="en-US" sz="3399">
                <a:solidFill>
                  <a:srgbClr val="000000"/>
                </a:solidFill>
                <a:latin typeface="Open Sans Light"/>
              </a:rPr>
              <a:t>The a</a:t>
            </a:r>
            <a:r>
              <a:rPr lang="en-US" sz="3399">
                <a:solidFill>
                  <a:srgbClr val="000000"/>
                </a:solidFill>
                <a:latin typeface="Open Sans Light"/>
              </a:rPr>
              <a:t>ccident will be detected by an accelerometer. </a:t>
            </a:r>
          </a:p>
          <a:p>
            <a:pPr>
              <a:lnSpc>
                <a:spcPts val="4759"/>
              </a:lnSpc>
            </a:pPr>
            <a:r>
              <a:rPr lang="en-US" sz="3399">
                <a:solidFill>
                  <a:srgbClr val="000000"/>
                </a:solidFill>
                <a:latin typeface="Open Sans Light"/>
              </a:rPr>
              <a:t>Engine stops. </a:t>
            </a:r>
          </a:p>
          <a:p>
            <a:pPr>
              <a:lnSpc>
                <a:spcPts val="4759"/>
              </a:lnSpc>
            </a:pPr>
            <a:r>
              <a:rPr lang="en-US" sz="3399">
                <a:solidFill>
                  <a:srgbClr val="000000"/>
                </a:solidFill>
                <a:latin typeface="Open Sans Light"/>
              </a:rPr>
              <a:t>Alarm starts. </a:t>
            </a:r>
          </a:p>
          <a:p>
            <a:pPr>
              <a:lnSpc>
                <a:spcPts val="4759"/>
              </a:lnSpc>
            </a:pPr>
            <a:r>
              <a:rPr lang="en-US" sz="3399">
                <a:solidFill>
                  <a:srgbClr val="000000"/>
                </a:solidFill>
                <a:latin typeface="Open Sans Light"/>
              </a:rPr>
              <a:t>Gsm model activates and sends a notification.</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447326" y="6173576"/>
            <a:ext cx="611290" cy="611290"/>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65650" y="9370324"/>
            <a:ext cx="408456" cy="408456"/>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65650" y="8740955"/>
            <a:ext cx="408456" cy="408456"/>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65650" y="8173463"/>
            <a:ext cx="408456" cy="408456"/>
          </a:xfrm>
          <a:prstGeom prst="rect">
            <a:avLst/>
          </a:prstGeom>
        </p:spPr>
      </p:pic>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65650" y="7613279"/>
            <a:ext cx="408456" cy="408456"/>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09675"/>
            <a:ext cx="7128251" cy="2500119"/>
          </a:xfrm>
          <a:prstGeom prst="rect">
            <a:avLst/>
          </a:prstGeom>
        </p:spPr>
        <p:txBody>
          <a:bodyPr anchor="t" rtlCol="false" tIns="0" lIns="0" bIns="0" rIns="0">
            <a:spAutoFit/>
          </a:bodyPr>
          <a:lstStyle/>
          <a:p>
            <a:pPr marL="0" indent="0" lvl="0">
              <a:lnSpc>
                <a:spcPts val="9600"/>
              </a:lnSpc>
            </a:pPr>
            <a:r>
              <a:rPr lang="en-US" sz="9600" spc="-96">
                <a:solidFill>
                  <a:srgbClr val="000000"/>
                </a:solidFill>
                <a:latin typeface="DM Sans Bold"/>
              </a:rPr>
              <a:t>System Interface</a:t>
            </a:r>
          </a:p>
        </p:txBody>
      </p:sp>
      <p:sp>
        <p:nvSpPr>
          <p:cNvPr name="TextBox 3" id="3"/>
          <p:cNvSpPr txBox="true"/>
          <p:nvPr/>
        </p:nvSpPr>
        <p:spPr>
          <a:xfrm rot="0">
            <a:off x="2015749" y="4242435"/>
            <a:ext cx="15243551" cy="5015865"/>
          </a:xfrm>
          <a:prstGeom prst="rect">
            <a:avLst/>
          </a:prstGeom>
        </p:spPr>
        <p:txBody>
          <a:bodyPr anchor="t" rtlCol="false" tIns="0" lIns="0" bIns="0" rIns="0">
            <a:spAutoFit/>
          </a:bodyPr>
          <a:lstStyle/>
          <a:p>
            <a:pPr>
              <a:lnSpc>
                <a:spcPts val="3359"/>
              </a:lnSpc>
            </a:pPr>
            <a:r>
              <a:rPr lang="en-US" sz="2400">
                <a:solidFill>
                  <a:srgbClr val="000000"/>
                </a:solidFill>
                <a:latin typeface="DM Sans"/>
              </a:rPr>
              <a:t>Attaching and integrating message system with Display.</a:t>
            </a:r>
          </a:p>
          <a:p>
            <a:pPr>
              <a:lnSpc>
                <a:spcPts val="3359"/>
              </a:lnSpc>
            </a:pPr>
          </a:p>
          <a:p>
            <a:pPr>
              <a:lnSpc>
                <a:spcPts val="3359"/>
              </a:lnSpc>
            </a:pPr>
          </a:p>
          <a:p>
            <a:pPr>
              <a:lnSpc>
                <a:spcPts val="3359"/>
              </a:lnSpc>
            </a:pPr>
            <a:r>
              <a:rPr lang="en-US" sz="2400">
                <a:solidFill>
                  <a:srgbClr val="000000"/>
                </a:solidFill>
                <a:latin typeface="DM Sans"/>
              </a:rPr>
              <a:t>Calling API of google map and converting longitude and longitude to location.</a:t>
            </a:r>
          </a:p>
          <a:p>
            <a:pPr>
              <a:lnSpc>
                <a:spcPts val="3359"/>
              </a:lnSpc>
            </a:pPr>
          </a:p>
          <a:p>
            <a:pPr>
              <a:lnSpc>
                <a:spcPts val="3359"/>
              </a:lnSpc>
            </a:pPr>
          </a:p>
          <a:p>
            <a:pPr>
              <a:lnSpc>
                <a:spcPts val="3359"/>
              </a:lnSpc>
            </a:pPr>
            <a:r>
              <a:rPr lang="en-US" sz="2400">
                <a:solidFill>
                  <a:srgbClr val="000000"/>
                </a:solidFill>
                <a:latin typeface="DM Sans"/>
              </a:rPr>
              <a:t> The device uses the latest messaging apps ex. messenger </a:t>
            </a:r>
          </a:p>
          <a:p>
            <a:pPr>
              <a:lnSpc>
                <a:spcPts val="3359"/>
              </a:lnSpc>
            </a:pPr>
          </a:p>
          <a:p>
            <a:pPr>
              <a:lnSpc>
                <a:spcPts val="3359"/>
              </a:lnSpc>
            </a:pPr>
          </a:p>
          <a:p>
            <a:pPr>
              <a:lnSpc>
                <a:spcPts val="3359"/>
              </a:lnSpc>
            </a:pPr>
            <a:r>
              <a:rPr lang="en-US" sz="2400">
                <a:solidFill>
                  <a:srgbClr val="000000"/>
                </a:solidFill>
                <a:latin typeface="DM Sans"/>
              </a:rPr>
              <a:t> Location sent can be used by any browser.</a:t>
            </a:r>
          </a:p>
          <a:p>
            <a:pPr>
              <a:lnSpc>
                <a:spcPts val="3359"/>
              </a:lnSpc>
            </a:pPr>
          </a:p>
          <a:p>
            <a:pPr marL="0" indent="0" lvl="0">
              <a:lnSpc>
                <a:spcPts val="3359"/>
              </a:lnSpc>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3131" y="4022305"/>
            <a:ext cx="773138" cy="773138"/>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3131" y="6526673"/>
            <a:ext cx="773138" cy="77313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3131" y="5267254"/>
            <a:ext cx="773138" cy="77313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3131" y="7780464"/>
            <a:ext cx="773138" cy="773138"/>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09675"/>
            <a:ext cx="7128251" cy="2500119"/>
          </a:xfrm>
          <a:prstGeom prst="rect">
            <a:avLst/>
          </a:prstGeom>
        </p:spPr>
        <p:txBody>
          <a:bodyPr anchor="t" rtlCol="false" tIns="0" lIns="0" bIns="0" rIns="0">
            <a:spAutoFit/>
          </a:bodyPr>
          <a:lstStyle/>
          <a:p>
            <a:pPr marL="0" indent="0" lvl="0">
              <a:lnSpc>
                <a:spcPts val="9600"/>
              </a:lnSpc>
            </a:pPr>
            <a:r>
              <a:rPr lang="en-US" sz="9600" spc="-96">
                <a:solidFill>
                  <a:srgbClr val="000000"/>
                </a:solidFill>
                <a:latin typeface="DM Sans Bold"/>
              </a:rPr>
              <a:t>User Interface</a:t>
            </a:r>
          </a:p>
        </p:txBody>
      </p:sp>
      <p:sp>
        <p:nvSpPr>
          <p:cNvPr name="TextBox 3" id="3"/>
          <p:cNvSpPr txBox="true"/>
          <p:nvPr/>
        </p:nvSpPr>
        <p:spPr>
          <a:xfrm rot="0">
            <a:off x="2015749" y="4242435"/>
            <a:ext cx="15243551" cy="5015865"/>
          </a:xfrm>
          <a:prstGeom prst="rect">
            <a:avLst/>
          </a:prstGeom>
        </p:spPr>
        <p:txBody>
          <a:bodyPr anchor="t" rtlCol="false" tIns="0" lIns="0" bIns="0" rIns="0">
            <a:spAutoFit/>
          </a:bodyPr>
          <a:lstStyle/>
          <a:p>
            <a:pPr>
              <a:lnSpc>
                <a:spcPts val="3359"/>
              </a:lnSpc>
            </a:pPr>
            <a:r>
              <a:rPr lang="en-US" sz="2400">
                <a:solidFill>
                  <a:srgbClr val="000000"/>
                </a:solidFill>
                <a:latin typeface="DM Sans"/>
              </a:rPr>
              <a:t>The system can track geographical information automatically and sends an alert SMS regarding an accident.</a:t>
            </a:r>
          </a:p>
          <a:p>
            <a:pPr>
              <a:lnSpc>
                <a:spcPts val="3359"/>
              </a:lnSpc>
            </a:pPr>
          </a:p>
          <a:p>
            <a:pPr>
              <a:lnSpc>
                <a:spcPts val="3359"/>
              </a:lnSpc>
            </a:pPr>
            <a:r>
              <a:rPr lang="en-US" sz="2400">
                <a:solidFill>
                  <a:srgbClr val="000000"/>
                </a:solidFill>
                <a:latin typeface="DM Sans"/>
              </a:rPr>
              <a:t>Arduino system sends the alert message through the GSM MODULE to police, hospital, relatives. So they can immediately trace the location through the GPS MODEM, after receiving the information. Then after conforming to the location necessary action will be taken.</a:t>
            </a:r>
          </a:p>
          <a:p>
            <a:pPr>
              <a:lnSpc>
                <a:spcPts val="3359"/>
              </a:lnSpc>
            </a:pPr>
          </a:p>
          <a:p>
            <a:pPr>
              <a:lnSpc>
                <a:spcPts val="3359"/>
              </a:lnSpc>
            </a:pPr>
            <a:r>
              <a:rPr lang="en-US" sz="2400">
                <a:solidFill>
                  <a:srgbClr val="000000"/>
                </a:solidFill>
                <a:latin typeface="DM Sans"/>
              </a:rPr>
              <a:t> If the person meets with a small accident or if there is no serious threat to anyone`s life, then the alert message will be terminated.</a:t>
            </a:r>
          </a:p>
          <a:p>
            <a:pPr>
              <a:lnSpc>
                <a:spcPts val="3359"/>
              </a:lnSpc>
            </a:pPr>
          </a:p>
          <a:p>
            <a:pPr>
              <a:lnSpc>
                <a:spcPts val="3359"/>
              </a:lnSpc>
            </a:pPr>
            <a:r>
              <a:rPr lang="en-US" sz="2400">
                <a:solidFill>
                  <a:srgbClr val="000000"/>
                </a:solidFill>
                <a:latin typeface="DM Sans"/>
              </a:rPr>
              <a:t> If there is any damage to the device then the second part at</a:t>
            </a:r>
            <a:r>
              <a:rPr lang="en-US" sz="2400">
                <a:solidFill>
                  <a:srgbClr val="000000"/>
                </a:solidFill>
                <a:latin typeface="DM Sans"/>
              </a:rPr>
              <a:t>ta</a:t>
            </a:r>
            <a:r>
              <a:rPr lang="en-US" sz="2400">
                <a:solidFill>
                  <a:srgbClr val="000000"/>
                </a:solidFill>
                <a:latin typeface="DM Sans"/>
              </a:rPr>
              <a:t>ched wi</a:t>
            </a:r>
            <a:r>
              <a:rPr lang="en-US" sz="2400">
                <a:solidFill>
                  <a:srgbClr val="000000"/>
                </a:solidFill>
                <a:latin typeface="DM Sans"/>
              </a:rPr>
              <a:t>t</a:t>
            </a:r>
            <a:r>
              <a:rPr lang="en-US" sz="2400">
                <a:solidFill>
                  <a:srgbClr val="000000"/>
                </a:solidFill>
                <a:latin typeface="DM Sans"/>
              </a:rPr>
              <a:t>h the airbag inflator starts working which when gets excess nitrogen pumps and on the sensor which further send the n</a:t>
            </a:r>
            <a:r>
              <a:rPr lang="en-US" sz="2400">
                <a:solidFill>
                  <a:srgbClr val="000000"/>
                </a:solidFill>
                <a:latin typeface="DM Sans"/>
              </a:rPr>
              <a:t>oti</a:t>
            </a:r>
            <a:r>
              <a:rPr lang="en-US" sz="2400">
                <a:solidFill>
                  <a:srgbClr val="000000"/>
                </a:solidFill>
                <a:latin typeface="DM Sans"/>
              </a:rPr>
              <a:t>ficatio</a:t>
            </a:r>
            <a:r>
              <a:rPr lang="en-US" sz="2400">
                <a:solidFill>
                  <a:srgbClr val="000000"/>
                </a:solidFill>
                <a:latin typeface="DM Sans"/>
              </a:rPr>
              <a:t>n</a:t>
            </a:r>
            <a:r>
              <a:rPr lang="en-US" sz="2400">
                <a:solidFill>
                  <a:srgbClr val="000000"/>
                </a:solidFill>
                <a:latin typeface="DM Sans"/>
              </a:rPr>
              <a:t>. </a:t>
            </a:r>
          </a:p>
          <a:p>
            <a:pPr marL="0" indent="0" lvl="0">
              <a:lnSpc>
                <a:spcPts val="3359"/>
              </a:lnSpc>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3131" y="4022305"/>
            <a:ext cx="773138" cy="773138"/>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3131" y="6526673"/>
            <a:ext cx="773138" cy="77313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3131" y="5035215"/>
            <a:ext cx="773138" cy="77313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3131" y="7780464"/>
            <a:ext cx="773138" cy="773138"/>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5FAE5"/>
            </a:solidFill>
          </p:spPr>
        </p:sp>
      </p:grpSp>
      <p:grpSp>
        <p:nvGrpSpPr>
          <p:cNvPr name="Group 4" id="4"/>
          <p:cNvGrpSpPr/>
          <p:nvPr/>
        </p:nvGrpSpPr>
        <p:grpSpPr>
          <a:xfrm rot="0">
            <a:off x="8173151" y="1515466"/>
            <a:ext cx="2996996" cy="1825072"/>
            <a:chOff x="0" y="0"/>
            <a:chExt cx="3995995" cy="2433429"/>
          </a:xfrm>
        </p:grpSpPr>
        <p:grpSp>
          <p:nvGrpSpPr>
            <p:cNvPr name="Group 5" id="5"/>
            <p:cNvGrpSpPr/>
            <p:nvPr/>
          </p:nvGrpSpPr>
          <p:grpSpPr>
            <a:xfrm rot="0">
              <a:off x="0" y="0"/>
              <a:ext cx="3995995" cy="2433429"/>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CB48"/>
              </a:solidFill>
            </p:spPr>
          </p:sp>
        </p:grpSp>
        <p:sp>
          <p:nvSpPr>
            <p:cNvPr name="TextBox 7" id="7"/>
            <p:cNvSpPr txBox="true"/>
            <p:nvPr/>
          </p:nvSpPr>
          <p:spPr>
            <a:xfrm rot="0">
              <a:off x="82583" y="919910"/>
              <a:ext cx="3830828" cy="545983"/>
            </a:xfrm>
            <a:prstGeom prst="rect">
              <a:avLst/>
            </a:prstGeom>
          </p:spPr>
          <p:txBody>
            <a:bodyPr anchor="t" rtlCol="false" tIns="0" lIns="0" bIns="0" rIns="0">
              <a:spAutoFit/>
            </a:bodyPr>
            <a:lstStyle/>
            <a:p>
              <a:pPr algn="ctr">
                <a:lnSpc>
                  <a:spcPts val="3626"/>
                </a:lnSpc>
                <a:spcBef>
                  <a:spcPct val="0"/>
                </a:spcBef>
              </a:pPr>
              <a:r>
                <a:rPr lang="en-US" sz="2590">
                  <a:solidFill>
                    <a:srgbClr val="FFFFFF"/>
                  </a:solidFill>
                  <a:latin typeface="DM Sans"/>
                </a:rPr>
                <a:t> ACCELEROMETER </a:t>
              </a:r>
            </a:p>
          </p:txBody>
        </p:sp>
      </p:grpSp>
      <p:grpSp>
        <p:nvGrpSpPr>
          <p:cNvPr name="Group 8" id="8"/>
          <p:cNvGrpSpPr/>
          <p:nvPr/>
        </p:nvGrpSpPr>
        <p:grpSpPr>
          <a:xfrm rot="0">
            <a:off x="2348326" y="178037"/>
            <a:ext cx="1793125" cy="2188931"/>
            <a:chOff x="0" y="0"/>
            <a:chExt cx="2390833" cy="2918575"/>
          </a:xfrm>
        </p:grpSpPr>
        <p:grpSp>
          <p:nvGrpSpPr>
            <p:cNvPr name="Group 9" id="9"/>
            <p:cNvGrpSpPr/>
            <p:nvPr/>
          </p:nvGrpSpPr>
          <p:grpSpPr>
            <a:xfrm rot="0">
              <a:off x="0" y="0"/>
              <a:ext cx="2390833" cy="2918575"/>
              <a:chOff x="0" y="0"/>
              <a:chExt cx="5634681" cy="6878456"/>
            </a:xfrm>
          </p:grpSpPr>
          <p:sp>
            <p:nvSpPr>
              <p:cNvPr name="Freeform 10" id="10"/>
              <p:cNvSpPr/>
              <p:nvPr/>
            </p:nvSpPr>
            <p:spPr>
              <a:xfrm>
                <a:off x="0" y="218440"/>
                <a:ext cx="5633411" cy="6660015"/>
              </a:xfrm>
              <a:custGeom>
                <a:avLst/>
                <a:gdLst/>
                <a:ahLst/>
                <a:cxnLst/>
                <a:rect r="r" b="b" t="t" l="l"/>
                <a:pathLst>
                  <a:path h="6660015" w="5633411">
                    <a:moveTo>
                      <a:pt x="0" y="16510"/>
                    </a:moveTo>
                    <a:cubicBezTo>
                      <a:pt x="0" y="16510"/>
                      <a:pt x="2540" y="345440"/>
                      <a:pt x="2540" y="1421507"/>
                    </a:cubicBezTo>
                    <a:cubicBezTo>
                      <a:pt x="2540" y="4281769"/>
                      <a:pt x="7620" y="5478915"/>
                      <a:pt x="7620" y="5739265"/>
                    </a:cubicBezTo>
                    <a:cubicBezTo>
                      <a:pt x="7620" y="5933576"/>
                      <a:pt x="16510" y="6332355"/>
                      <a:pt x="21590" y="6524125"/>
                    </a:cubicBezTo>
                    <a:lnTo>
                      <a:pt x="130810" y="6638425"/>
                    </a:lnTo>
                    <a:cubicBezTo>
                      <a:pt x="275590" y="6646046"/>
                      <a:pt x="543560" y="6660015"/>
                      <a:pt x="793750" y="6660015"/>
                    </a:cubicBezTo>
                    <a:lnTo>
                      <a:pt x="5633411" y="6660015"/>
                    </a:lnTo>
                    <a:lnTo>
                      <a:pt x="5633411" y="1030664"/>
                    </a:lnTo>
                    <a:cubicBezTo>
                      <a:pt x="5633411" y="323850"/>
                      <a:pt x="5624521" y="46990"/>
                      <a:pt x="5624521" y="46990"/>
                    </a:cubicBezTo>
                    <a:cubicBezTo>
                      <a:pt x="5469581" y="26670"/>
                      <a:pt x="5313371" y="16510"/>
                      <a:pt x="5155891" y="17780"/>
                    </a:cubicBezTo>
                    <a:cubicBezTo>
                      <a:pt x="4882841" y="17780"/>
                      <a:pt x="944880" y="22860"/>
                      <a:pt x="694690" y="13970"/>
                    </a:cubicBezTo>
                    <a:cubicBezTo>
                      <a:pt x="360680" y="0"/>
                      <a:pt x="0" y="16510"/>
                      <a:pt x="0" y="16510"/>
                    </a:cubicBezTo>
                    <a:close/>
                  </a:path>
                </a:pathLst>
              </a:custGeom>
              <a:solidFill>
                <a:srgbClr val="97EDAA"/>
              </a:solidFill>
            </p:spPr>
          </p:sp>
          <p:sp>
            <p:nvSpPr>
              <p:cNvPr name="Freeform 11" id="11"/>
              <p:cNvSpPr/>
              <p:nvPr/>
            </p:nvSpPr>
            <p:spPr>
              <a:xfrm>
                <a:off x="21590" y="0"/>
                <a:ext cx="5144461" cy="6858136"/>
              </a:xfrm>
              <a:custGeom>
                <a:avLst/>
                <a:gdLst/>
                <a:ahLst/>
                <a:cxnLst/>
                <a:rect r="r" b="b" t="t" l="l"/>
                <a:pathLst>
                  <a:path h="6858136" w="5144461">
                    <a:moveTo>
                      <a:pt x="0" y="6743836"/>
                    </a:moveTo>
                    <a:lnTo>
                      <a:pt x="109220" y="6858136"/>
                    </a:lnTo>
                    <a:lnTo>
                      <a:pt x="123190" y="6724786"/>
                    </a:lnTo>
                    <a:lnTo>
                      <a:pt x="0" y="6743836"/>
                    </a:lnTo>
                    <a:close/>
                    <a:moveTo>
                      <a:pt x="3945581" y="106680"/>
                    </a:moveTo>
                    <a:cubicBezTo>
                      <a:pt x="3945581" y="106680"/>
                      <a:pt x="4363411" y="64770"/>
                      <a:pt x="4500571" y="55880"/>
                    </a:cubicBezTo>
                    <a:cubicBezTo>
                      <a:pt x="4637731" y="46990"/>
                      <a:pt x="5117791" y="0"/>
                      <a:pt x="5117791" y="0"/>
                    </a:cubicBezTo>
                    <a:cubicBezTo>
                      <a:pt x="5111441" y="41910"/>
                      <a:pt x="5110171" y="86360"/>
                      <a:pt x="5115251" y="128270"/>
                    </a:cubicBezTo>
                    <a:cubicBezTo>
                      <a:pt x="5121601" y="167640"/>
                      <a:pt x="5124141" y="208280"/>
                      <a:pt x="5122871" y="248920"/>
                    </a:cubicBezTo>
                    <a:lnTo>
                      <a:pt x="5144461" y="318770"/>
                    </a:lnTo>
                    <a:lnTo>
                      <a:pt x="5134301" y="419100"/>
                    </a:lnTo>
                    <a:cubicBezTo>
                      <a:pt x="5134301" y="419100"/>
                      <a:pt x="4383731" y="454660"/>
                      <a:pt x="4246571" y="471170"/>
                    </a:cubicBezTo>
                    <a:cubicBezTo>
                      <a:pt x="4109411" y="487680"/>
                      <a:pt x="3904941" y="486410"/>
                      <a:pt x="3904941" y="486410"/>
                    </a:cubicBezTo>
                    <a:cubicBezTo>
                      <a:pt x="3904941" y="486410"/>
                      <a:pt x="3897321" y="365760"/>
                      <a:pt x="3910021" y="322580"/>
                    </a:cubicBezTo>
                    <a:cubicBezTo>
                      <a:pt x="3920181" y="288290"/>
                      <a:pt x="3923991" y="251460"/>
                      <a:pt x="3918911" y="214630"/>
                    </a:cubicBezTo>
                    <a:cubicBezTo>
                      <a:pt x="3918911" y="186690"/>
                      <a:pt x="3945581" y="106680"/>
                      <a:pt x="3945581" y="106680"/>
                    </a:cubicBezTo>
                    <a:close/>
                  </a:path>
                </a:pathLst>
              </a:custGeom>
              <a:solidFill>
                <a:srgbClr val="43C466"/>
              </a:solidFill>
            </p:spPr>
          </p:sp>
        </p:grpSp>
        <p:sp>
          <p:nvSpPr>
            <p:cNvPr name="TextBox 12" id="12"/>
            <p:cNvSpPr txBox="true"/>
            <p:nvPr/>
          </p:nvSpPr>
          <p:spPr>
            <a:xfrm rot="0">
              <a:off x="314972" y="623454"/>
              <a:ext cx="1760889" cy="1762692"/>
            </a:xfrm>
            <a:prstGeom prst="rect">
              <a:avLst/>
            </a:prstGeom>
          </p:spPr>
          <p:txBody>
            <a:bodyPr anchor="t" rtlCol="false" tIns="0" lIns="0" bIns="0" rIns="0">
              <a:spAutoFit/>
            </a:bodyPr>
            <a:lstStyle/>
            <a:p>
              <a:pPr algn="ctr">
                <a:lnSpc>
                  <a:spcPts val="1728"/>
                </a:lnSpc>
              </a:pPr>
              <a:r>
                <a:rPr lang="en-US" sz="1490">
                  <a:solidFill>
                    <a:srgbClr val="000000"/>
                  </a:solidFill>
                  <a:latin typeface="DM Sans"/>
                </a:rPr>
                <a:t>IF THERE'S A SUDDEN CHANGE, IT WILL ACTIVATE THE GPS MODULE</a:t>
              </a:r>
            </a:p>
          </p:txBody>
        </p:sp>
      </p:grpSp>
      <p:grpSp>
        <p:nvGrpSpPr>
          <p:cNvPr name="Group 13" id="13"/>
          <p:cNvGrpSpPr/>
          <p:nvPr/>
        </p:nvGrpSpPr>
        <p:grpSpPr>
          <a:xfrm rot="0">
            <a:off x="451633" y="303621"/>
            <a:ext cx="1620549" cy="1937763"/>
            <a:chOff x="0" y="0"/>
            <a:chExt cx="2160733" cy="2583684"/>
          </a:xfrm>
        </p:grpSpPr>
        <p:grpSp>
          <p:nvGrpSpPr>
            <p:cNvPr name="Group 14" id="14"/>
            <p:cNvGrpSpPr/>
            <p:nvPr/>
          </p:nvGrpSpPr>
          <p:grpSpPr>
            <a:xfrm rot="0">
              <a:off x="0" y="0"/>
              <a:ext cx="2160733" cy="2583684"/>
              <a:chOff x="0" y="0"/>
              <a:chExt cx="4188895" cy="5008848"/>
            </a:xfrm>
          </p:grpSpPr>
          <p:sp>
            <p:nvSpPr>
              <p:cNvPr name="Freeform 15" id="15"/>
              <p:cNvSpPr/>
              <p:nvPr/>
            </p:nvSpPr>
            <p:spPr>
              <a:xfrm>
                <a:off x="0" y="218440"/>
                <a:ext cx="4187625" cy="4790409"/>
              </a:xfrm>
              <a:custGeom>
                <a:avLst/>
                <a:gdLst/>
                <a:ahLst/>
                <a:cxnLst/>
                <a:rect r="r" b="b" t="t" l="l"/>
                <a:pathLst>
                  <a:path h="4790409" w="4187625">
                    <a:moveTo>
                      <a:pt x="0" y="16510"/>
                    </a:moveTo>
                    <a:cubicBezTo>
                      <a:pt x="0" y="16510"/>
                      <a:pt x="2540" y="345440"/>
                      <a:pt x="2540" y="1086675"/>
                    </a:cubicBezTo>
                    <a:cubicBezTo>
                      <a:pt x="2540" y="2716614"/>
                      <a:pt x="7620" y="3609309"/>
                      <a:pt x="7620" y="3869659"/>
                    </a:cubicBezTo>
                    <a:cubicBezTo>
                      <a:pt x="7620" y="4063968"/>
                      <a:pt x="16510" y="4462748"/>
                      <a:pt x="21590" y="4654518"/>
                    </a:cubicBezTo>
                    <a:lnTo>
                      <a:pt x="130810" y="4768818"/>
                    </a:lnTo>
                    <a:cubicBezTo>
                      <a:pt x="275590" y="4776438"/>
                      <a:pt x="543560" y="4790409"/>
                      <a:pt x="793750" y="4790409"/>
                    </a:cubicBezTo>
                    <a:lnTo>
                      <a:pt x="4187625" y="4790409"/>
                    </a:lnTo>
                    <a:lnTo>
                      <a:pt x="4187625" y="863950"/>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6" id="16"/>
              <p:cNvSpPr/>
              <p:nvPr/>
            </p:nvSpPr>
            <p:spPr>
              <a:xfrm>
                <a:off x="21590" y="0"/>
                <a:ext cx="3698675" cy="4988528"/>
              </a:xfrm>
              <a:custGeom>
                <a:avLst/>
                <a:gdLst/>
                <a:ahLst/>
                <a:cxnLst/>
                <a:rect r="r" b="b" t="t" l="l"/>
                <a:pathLst>
                  <a:path h="4988528" w="3698675">
                    <a:moveTo>
                      <a:pt x="0" y="4874228"/>
                    </a:moveTo>
                    <a:lnTo>
                      <a:pt x="109220" y="4988528"/>
                    </a:lnTo>
                    <a:lnTo>
                      <a:pt x="123190" y="4855178"/>
                    </a:lnTo>
                    <a:lnTo>
                      <a:pt x="0" y="4874228"/>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1178493"/>
            </a:xfrm>
            <a:prstGeom prst="rect">
              <a:avLst/>
            </a:prstGeom>
          </p:spPr>
          <p:txBody>
            <a:bodyPr anchor="t" rtlCol="false" tIns="0" lIns="0" bIns="0" rIns="0">
              <a:spAutoFit/>
            </a:bodyPr>
            <a:lstStyle/>
            <a:p>
              <a:pPr algn="ctr">
                <a:lnSpc>
                  <a:spcPts val="1728"/>
                </a:lnSpc>
              </a:pPr>
              <a:r>
                <a:rPr lang="en-US" sz="1490">
                  <a:solidFill>
                    <a:srgbClr val="000000"/>
                  </a:solidFill>
                  <a:latin typeface="DM Sans"/>
                </a:rPr>
                <a:t>THIS WILL MEASURE THE CHANGE IN SPEED.</a:t>
              </a:r>
            </a:p>
          </p:txBody>
        </p:sp>
      </p:grpSp>
      <p:pic>
        <p:nvPicPr>
          <p:cNvPr name="Picture 18" id="18"/>
          <p:cNvPicPr>
            <a:picLocks noChangeAspect="true"/>
          </p:cNvPicPr>
          <p:nvPr/>
        </p:nvPicPr>
        <p:blipFill>
          <a:blip r:embed="rId2"/>
          <a:srcRect l="0" t="0" r="0" b="0"/>
          <a:stretch>
            <a:fillRect/>
          </a:stretch>
        </p:blipFill>
        <p:spPr>
          <a:xfrm flipH="false" flipV="false" rot="0">
            <a:off x="2441430" y="3482179"/>
            <a:ext cx="13612980" cy="629273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FFEFF1"/>
            </a:solidFill>
          </p:spPr>
        </p:sp>
      </p:grpSp>
      <p:sp>
        <p:nvSpPr>
          <p:cNvPr name="TextBox 4" id="4"/>
          <p:cNvSpPr txBox="true"/>
          <p:nvPr/>
        </p:nvSpPr>
        <p:spPr>
          <a:xfrm rot="0">
            <a:off x="8213279" y="2260146"/>
            <a:ext cx="1861442" cy="455726"/>
          </a:xfrm>
          <a:prstGeom prst="rect">
            <a:avLst/>
          </a:prstGeom>
        </p:spPr>
        <p:txBody>
          <a:bodyPr anchor="t" rtlCol="false" tIns="0" lIns="0" bIns="0" rIns="0">
            <a:spAutoFit/>
          </a:bodyPr>
          <a:lstStyle/>
          <a:p>
            <a:pPr algn="ctr">
              <a:lnSpc>
                <a:spcPts val="3959"/>
              </a:lnSpc>
              <a:spcBef>
                <a:spcPct val="0"/>
              </a:spcBef>
            </a:pPr>
            <a:r>
              <a:rPr lang="en-US" sz="2828">
                <a:solidFill>
                  <a:srgbClr val="FFFFFF"/>
                </a:solidFill>
                <a:latin typeface="DM Sans Bold"/>
              </a:rPr>
              <a:t>START</a:t>
            </a:r>
          </a:p>
        </p:txBody>
      </p:sp>
      <p:grpSp>
        <p:nvGrpSpPr>
          <p:cNvPr name="Group 5" id="5"/>
          <p:cNvGrpSpPr/>
          <p:nvPr/>
        </p:nvGrpSpPr>
        <p:grpSpPr>
          <a:xfrm rot="0">
            <a:off x="451633" y="341482"/>
            <a:ext cx="1620549" cy="1862042"/>
            <a:chOff x="0" y="0"/>
            <a:chExt cx="2160733" cy="2482723"/>
          </a:xfrm>
        </p:grpSpPr>
        <p:grpSp>
          <p:nvGrpSpPr>
            <p:cNvPr name="Group 6" id="6"/>
            <p:cNvGrpSpPr/>
            <p:nvPr/>
          </p:nvGrpSpPr>
          <p:grpSpPr>
            <a:xfrm rot="0">
              <a:off x="0" y="0"/>
              <a:ext cx="2160733" cy="2482723"/>
              <a:chOff x="0" y="0"/>
              <a:chExt cx="4188895" cy="4813121"/>
            </a:xfrm>
          </p:grpSpPr>
          <p:sp>
            <p:nvSpPr>
              <p:cNvPr name="Freeform 7" id="7"/>
              <p:cNvSpPr/>
              <p:nvPr/>
            </p:nvSpPr>
            <p:spPr>
              <a:xfrm>
                <a:off x="0" y="218440"/>
                <a:ext cx="4187625" cy="4594681"/>
              </a:xfrm>
              <a:custGeom>
                <a:avLst/>
                <a:gdLst/>
                <a:ahLst/>
                <a:cxnLst/>
                <a:rect r="r" b="b" t="t" l="l"/>
                <a:pathLst>
                  <a:path h="4594681" w="4187625">
                    <a:moveTo>
                      <a:pt x="0" y="16510"/>
                    </a:moveTo>
                    <a:cubicBezTo>
                      <a:pt x="0" y="16510"/>
                      <a:pt x="2540" y="345440"/>
                      <a:pt x="2540" y="1051622"/>
                    </a:cubicBezTo>
                    <a:cubicBezTo>
                      <a:pt x="2540" y="2552759"/>
                      <a:pt x="7620" y="3413581"/>
                      <a:pt x="7620" y="3673931"/>
                    </a:cubicBezTo>
                    <a:cubicBezTo>
                      <a:pt x="7620" y="3868241"/>
                      <a:pt x="16510" y="4267021"/>
                      <a:pt x="21590" y="4458791"/>
                    </a:cubicBezTo>
                    <a:lnTo>
                      <a:pt x="130810" y="4573091"/>
                    </a:lnTo>
                    <a:cubicBezTo>
                      <a:pt x="275590" y="4580711"/>
                      <a:pt x="543560" y="4594681"/>
                      <a:pt x="793750" y="4594681"/>
                    </a:cubicBezTo>
                    <a:lnTo>
                      <a:pt x="4187625" y="4594681"/>
                    </a:lnTo>
                    <a:lnTo>
                      <a:pt x="4187625" y="846497"/>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E2E5"/>
              </a:solidFill>
            </p:spPr>
          </p:sp>
          <p:sp>
            <p:nvSpPr>
              <p:cNvPr name="Freeform 8" id="8"/>
              <p:cNvSpPr/>
              <p:nvPr/>
            </p:nvSpPr>
            <p:spPr>
              <a:xfrm>
                <a:off x="21590" y="0"/>
                <a:ext cx="3698675" cy="4792801"/>
              </a:xfrm>
              <a:custGeom>
                <a:avLst/>
                <a:gdLst/>
                <a:ahLst/>
                <a:cxnLst/>
                <a:rect r="r" b="b" t="t" l="l"/>
                <a:pathLst>
                  <a:path h="4792801" w="3698675">
                    <a:moveTo>
                      <a:pt x="0" y="4678501"/>
                    </a:moveTo>
                    <a:lnTo>
                      <a:pt x="109220" y="4792801"/>
                    </a:lnTo>
                    <a:lnTo>
                      <a:pt x="123190" y="4659451"/>
                    </a:lnTo>
                    <a:lnTo>
                      <a:pt x="0" y="4678501"/>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A2AD"/>
              </a:solidFill>
            </p:spPr>
          </p:sp>
        </p:grpSp>
        <p:sp>
          <p:nvSpPr>
            <p:cNvPr name="TextBox 9" id="9"/>
            <p:cNvSpPr txBox="true"/>
            <p:nvPr/>
          </p:nvSpPr>
          <p:spPr>
            <a:xfrm rot="0">
              <a:off x="284658" y="757925"/>
              <a:ext cx="1591416" cy="1077532"/>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ALARM SYSTEM WILL BE ACTIVATED WHEN ACCIDENT HAS OCCURED</a:t>
              </a:r>
            </a:p>
          </p:txBody>
        </p:sp>
      </p:grpSp>
      <p:grpSp>
        <p:nvGrpSpPr>
          <p:cNvPr name="Group 10" id="10"/>
          <p:cNvGrpSpPr/>
          <p:nvPr/>
        </p:nvGrpSpPr>
        <p:grpSpPr>
          <a:xfrm rot="0">
            <a:off x="8173151" y="1427539"/>
            <a:ext cx="3364867" cy="2472654"/>
            <a:chOff x="0" y="0"/>
            <a:chExt cx="4486489" cy="3296872"/>
          </a:xfrm>
        </p:grpSpPr>
        <p:grpSp>
          <p:nvGrpSpPr>
            <p:cNvPr name="Group 11" id="11"/>
            <p:cNvGrpSpPr/>
            <p:nvPr/>
          </p:nvGrpSpPr>
          <p:grpSpPr>
            <a:xfrm rot="0">
              <a:off x="0" y="0"/>
              <a:ext cx="4486489" cy="3296872"/>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363"/>
              </a:solidFill>
            </p:spPr>
          </p:sp>
        </p:grpSp>
        <p:sp>
          <p:nvSpPr>
            <p:cNvPr name="TextBox 13" id="13"/>
            <p:cNvSpPr txBox="true"/>
            <p:nvPr/>
          </p:nvSpPr>
          <p:spPr>
            <a:xfrm rot="0">
              <a:off x="92720" y="1008782"/>
              <a:ext cx="4301048" cy="1231683"/>
            </a:xfrm>
            <a:prstGeom prst="rect">
              <a:avLst/>
            </a:prstGeom>
          </p:spPr>
          <p:txBody>
            <a:bodyPr anchor="t" rtlCol="false" tIns="0" lIns="0" bIns="0" rIns="0">
              <a:spAutoFit/>
            </a:bodyPr>
            <a:lstStyle/>
            <a:p>
              <a:pPr algn="ctr">
                <a:lnSpc>
                  <a:spcPts val="3959"/>
                </a:lnSpc>
                <a:spcBef>
                  <a:spcPct val="0"/>
                </a:spcBef>
              </a:pPr>
              <a:r>
                <a:rPr lang="en-US" sz="2828">
                  <a:solidFill>
                    <a:srgbClr val="FFFFFF"/>
                  </a:solidFill>
                  <a:latin typeface="DM Sans Bold"/>
                </a:rPr>
                <a:t>BUZZER ALARM SYSTEM</a:t>
              </a:r>
            </a:p>
          </p:txBody>
        </p:sp>
      </p:grpSp>
      <p:pic>
        <p:nvPicPr>
          <p:cNvPr name="Picture 14" id="14"/>
          <p:cNvPicPr>
            <a:picLocks noChangeAspect="true"/>
          </p:cNvPicPr>
          <p:nvPr/>
        </p:nvPicPr>
        <p:blipFill>
          <a:blip r:embed="rId2"/>
          <a:srcRect l="0" t="0" r="0" b="0"/>
          <a:stretch>
            <a:fillRect/>
          </a:stretch>
        </p:blipFill>
        <p:spPr>
          <a:xfrm flipH="false" flipV="false" rot="0">
            <a:off x="2337510" y="3420250"/>
            <a:ext cx="13612980" cy="6292732"/>
          </a:xfrm>
          <a:prstGeom prst="rect">
            <a:avLst/>
          </a:prstGeom>
        </p:spPr>
      </p:pic>
      <p:grpSp>
        <p:nvGrpSpPr>
          <p:cNvPr name="Group 15" id="15"/>
          <p:cNvGrpSpPr/>
          <p:nvPr/>
        </p:nvGrpSpPr>
        <p:grpSpPr>
          <a:xfrm rot="0">
            <a:off x="2529378" y="209387"/>
            <a:ext cx="1620549" cy="2126231"/>
            <a:chOff x="0" y="0"/>
            <a:chExt cx="2160733" cy="2834975"/>
          </a:xfrm>
        </p:grpSpPr>
        <p:grpSp>
          <p:nvGrpSpPr>
            <p:cNvPr name="Group 16" id="16"/>
            <p:cNvGrpSpPr/>
            <p:nvPr/>
          </p:nvGrpSpPr>
          <p:grpSpPr>
            <a:xfrm rot="0">
              <a:off x="0" y="0"/>
              <a:ext cx="2160733" cy="2834975"/>
              <a:chOff x="0" y="0"/>
              <a:chExt cx="4188895" cy="5496012"/>
            </a:xfrm>
          </p:grpSpPr>
          <p:sp>
            <p:nvSpPr>
              <p:cNvPr name="Freeform 17" id="17"/>
              <p:cNvSpPr/>
              <p:nvPr/>
            </p:nvSpPr>
            <p:spPr>
              <a:xfrm>
                <a:off x="0" y="218440"/>
                <a:ext cx="4187625" cy="5277572"/>
              </a:xfrm>
              <a:custGeom>
                <a:avLst/>
                <a:gdLst/>
                <a:ahLst/>
                <a:cxnLst/>
                <a:rect r="r" b="b" t="t" l="l"/>
                <a:pathLst>
                  <a:path h="5277572" w="4187625">
                    <a:moveTo>
                      <a:pt x="0" y="16510"/>
                    </a:moveTo>
                    <a:cubicBezTo>
                      <a:pt x="0" y="16510"/>
                      <a:pt x="2540" y="345440"/>
                      <a:pt x="2540" y="1173922"/>
                    </a:cubicBezTo>
                    <a:cubicBezTo>
                      <a:pt x="2540" y="3124446"/>
                      <a:pt x="7620" y="4096472"/>
                      <a:pt x="7620" y="4356822"/>
                    </a:cubicBezTo>
                    <a:cubicBezTo>
                      <a:pt x="7620" y="4551132"/>
                      <a:pt x="16510" y="4949912"/>
                      <a:pt x="21590" y="5141682"/>
                    </a:cubicBezTo>
                    <a:lnTo>
                      <a:pt x="130810" y="5255982"/>
                    </a:lnTo>
                    <a:cubicBezTo>
                      <a:pt x="275590" y="5263602"/>
                      <a:pt x="543560" y="5277572"/>
                      <a:pt x="793750" y="5277572"/>
                    </a:cubicBezTo>
                    <a:lnTo>
                      <a:pt x="4187625" y="5277572"/>
                    </a:lnTo>
                    <a:lnTo>
                      <a:pt x="4187625" y="907391"/>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E2E5"/>
              </a:solidFill>
            </p:spPr>
          </p:sp>
          <p:sp>
            <p:nvSpPr>
              <p:cNvPr name="Freeform 18" id="18"/>
              <p:cNvSpPr/>
              <p:nvPr/>
            </p:nvSpPr>
            <p:spPr>
              <a:xfrm>
                <a:off x="21590" y="0"/>
                <a:ext cx="3698675" cy="5475692"/>
              </a:xfrm>
              <a:custGeom>
                <a:avLst/>
                <a:gdLst/>
                <a:ahLst/>
                <a:cxnLst/>
                <a:rect r="r" b="b" t="t" l="l"/>
                <a:pathLst>
                  <a:path h="5475692" w="3698675">
                    <a:moveTo>
                      <a:pt x="0" y="5361392"/>
                    </a:moveTo>
                    <a:lnTo>
                      <a:pt x="109220" y="5475692"/>
                    </a:lnTo>
                    <a:lnTo>
                      <a:pt x="123190" y="5342342"/>
                    </a:lnTo>
                    <a:lnTo>
                      <a:pt x="0" y="5361392"/>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A2AD"/>
              </a:solidFill>
            </p:spPr>
          </p:sp>
        </p:grpSp>
        <p:sp>
          <p:nvSpPr>
            <p:cNvPr name="TextBox 19" id="19"/>
            <p:cNvSpPr txBox="true"/>
            <p:nvPr/>
          </p:nvSpPr>
          <p:spPr>
            <a:xfrm rot="0">
              <a:off x="284658" y="757925"/>
              <a:ext cx="1591416" cy="1429784"/>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IT WILL ALARM THE LOCAL PEOPLE AROUND WHO CAN PROVIDE FIRST AID TO THE INJURED</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9FCFF"/>
        </a:solidFill>
      </p:bgPr>
    </p:bg>
    <p:spTree>
      <p:nvGrpSpPr>
        <p:cNvPr id="1" name=""/>
        <p:cNvGrpSpPr/>
        <p:nvPr/>
      </p:nvGrpSpPr>
      <p:grpSpPr>
        <a:xfrm>
          <a:off x="0" y="0"/>
          <a:ext cx="0" cy="0"/>
          <a:chOff x="0" y="0"/>
          <a:chExt cx="0" cy="0"/>
        </a:xfrm>
      </p:grpSpPr>
      <p:sp>
        <p:nvSpPr>
          <p:cNvPr name="TextBox 2" id="2"/>
          <p:cNvSpPr txBox="true"/>
          <p:nvPr/>
        </p:nvSpPr>
        <p:spPr>
          <a:xfrm rot="0">
            <a:off x="1028700" y="498111"/>
            <a:ext cx="16230600" cy="9077546"/>
          </a:xfrm>
          <a:prstGeom prst="rect">
            <a:avLst/>
          </a:prstGeom>
        </p:spPr>
        <p:txBody>
          <a:bodyPr anchor="t" rtlCol="false" tIns="0" lIns="0" bIns="0" rIns="0">
            <a:spAutoFit/>
          </a:bodyPr>
          <a:lstStyle/>
          <a:p>
            <a:pPr algn="ctr">
              <a:lnSpc>
                <a:spcPts val="4480"/>
              </a:lnSpc>
            </a:pPr>
            <a:r>
              <a:rPr lang="en-US" sz="3200" u="sng">
                <a:solidFill>
                  <a:srgbClr val="000000"/>
                </a:solidFill>
                <a:latin typeface="Open Sans Light Bold"/>
              </a:rPr>
              <a:t>ACKNOWLEDGEMENT</a:t>
            </a:r>
          </a:p>
          <a:p>
            <a:pPr algn="ctr">
              <a:lnSpc>
                <a:spcPts val="4480"/>
              </a:lnSpc>
            </a:pPr>
          </a:p>
          <a:p>
            <a:pPr algn="ctr">
              <a:lnSpc>
                <a:spcPts val="4480"/>
              </a:lnSpc>
            </a:pPr>
          </a:p>
          <a:p>
            <a:pPr>
              <a:lnSpc>
                <a:spcPts val="4480"/>
              </a:lnSpc>
            </a:pPr>
            <a:r>
              <a:rPr lang="en-US" sz="3200">
                <a:solidFill>
                  <a:srgbClr val="000000"/>
                </a:solidFill>
                <a:latin typeface="Open Sans Light"/>
              </a:rPr>
              <a:t>First of all, I would like to thank my parents for being with me and providing me with all the resources I required for building up this project. I express my special thanks to my professor Mrs V Rama, who always gave me guidance and helped me to know about the subject. It was her vision and motivation that led me to do this project. I had made this project from my heart and shown utmost sincerity to complete it while gaining knowledge about numerous new things that I don’t think would be possible in this</a:t>
            </a:r>
          </a:p>
          <a:p>
            <a:pPr>
              <a:lnSpc>
                <a:spcPts val="4480"/>
              </a:lnSpc>
            </a:pPr>
            <a:r>
              <a:rPr lang="en-US" sz="3200">
                <a:solidFill>
                  <a:srgbClr val="000000"/>
                </a:solidFill>
                <a:latin typeface="Open Sans Light"/>
              </a:rPr>
              <a:t>online semester. This project is not just limited to marks for me, it's my hard work and sheer interest in understanding new and possible technologies. I am very thankful to all those people who helped and guided me to make such a project.</a:t>
            </a:r>
          </a:p>
          <a:p>
            <a:pPr>
              <a:lnSpc>
                <a:spcPts val="4480"/>
              </a:lnSpc>
            </a:pPr>
          </a:p>
          <a:p>
            <a:pPr>
              <a:lnSpc>
                <a:spcPts val="4480"/>
              </a:lnSpc>
            </a:pPr>
          </a:p>
          <a:p>
            <a:pPr algn="r">
              <a:lnSpc>
                <a:spcPts val="4945"/>
              </a:lnSpc>
            </a:pPr>
            <a:r>
              <a:rPr lang="en-US" sz="3532">
                <a:solidFill>
                  <a:srgbClr val="000000"/>
                </a:solidFill>
                <a:latin typeface="Open Sans Light Italics"/>
              </a:rPr>
              <a:t>Thank You</a:t>
            </a:r>
          </a:p>
          <a:p>
            <a:pPr algn="r">
              <a:lnSpc>
                <a:spcPts val="4945"/>
              </a:lnSpc>
            </a:pPr>
            <a:r>
              <a:rPr lang="en-US" sz="3532">
                <a:solidFill>
                  <a:srgbClr val="000000"/>
                </a:solidFill>
                <a:latin typeface="Open Sans Light Italics"/>
              </a:rPr>
              <a:t>Siddharth Katiyar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FFF9DA"/>
            </a:solidFill>
          </p:spPr>
        </p:sp>
      </p:grpSp>
      <p:grpSp>
        <p:nvGrpSpPr>
          <p:cNvPr name="Group 4" id="4"/>
          <p:cNvGrpSpPr/>
          <p:nvPr/>
        </p:nvGrpSpPr>
        <p:grpSpPr>
          <a:xfrm rot="0">
            <a:off x="8173151" y="1453046"/>
            <a:ext cx="2575936" cy="2041810"/>
            <a:chOff x="0" y="0"/>
            <a:chExt cx="3434582" cy="2722414"/>
          </a:xfrm>
        </p:grpSpPr>
        <p:grpSp>
          <p:nvGrpSpPr>
            <p:cNvPr name="Group 5" id="5"/>
            <p:cNvGrpSpPr/>
            <p:nvPr/>
          </p:nvGrpSpPr>
          <p:grpSpPr>
            <a:xfrm rot="0">
              <a:off x="0" y="0"/>
              <a:ext cx="3434582" cy="2722414"/>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00"/>
              </a:solidFill>
            </p:spPr>
          </p:sp>
        </p:grpSp>
        <p:sp>
          <p:nvSpPr>
            <p:cNvPr name="TextBox 7" id="7"/>
            <p:cNvSpPr txBox="true"/>
            <p:nvPr/>
          </p:nvSpPr>
          <p:spPr>
            <a:xfrm rot="0">
              <a:off x="70981" y="999257"/>
              <a:ext cx="3292620" cy="66675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DM Sans Bold"/>
                </a:rPr>
                <a:t>GPS MODULE</a:t>
              </a:r>
            </a:p>
          </p:txBody>
        </p:sp>
      </p:grpSp>
      <p:grpSp>
        <p:nvGrpSpPr>
          <p:cNvPr name="Group 8" id="8"/>
          <p:cNvGrpSpPr/>
          <p:nvPr/>
        </p:nvGrpSpPr>
        <p:grpSpPr>
          <a:xfrm rot="0">
            <a:off x="2394733" y="261221"/>
            <a:ext cx="1620549" cy="2022565"/>
            <a:chOff x="0" y="0"/>
            <a:chExt cx="2160733" cy="2696753"/>
          </a:xfrm>
        </p:grpSpPr>
        <p:grpSp>
          <p:nvGrpSpPr>
            <p:cNvPr name="Group 9" id="9"/>
            <p:cNvGrpSpPr/>
            <p:nvPr/>
          </p:nvGrpSpPr>
          <p:grpSpPr>
            <a:xfrm rot="0">
              <a:off x="0" y="0"/>
              <a:ext cx="2160733" cy="2696753"/>
              <a:chOff x="0" y="0"/>
              <a:chExt cx="4188895" cy="5228049"/>
            </a:xfrm>
          </p:grpSpPr>
          <p:sp>
            <p:nvSpPr>
              <p:cNvPr name="Freeform 10" id="10"/>
              <p:cNvSpPr/>
              <p:nvPr/>
            </p:nvSpPr>
            <p:spPr>
              <a:xfrm>
                <a:off x="0" y="218440"/>
                <a:ext cx="4187625" cy="5009609"/>
              </a:xfrm>
              <a:custGeom>
                <a:avLst/>
                <a:gdLst/>
                <a:ahLst/>
                <a:cxnLst/>
                <a:rect r="r" b="b" t="t" l="l"/>
                <a:pathLst>
                  <a:path h="5009609" w="4187625">
                    <a:moveTo>
                      <a:pt x="0" y="16510"/>
                    </a:moveTo>
                    <a:cubicBezTo>
                      <a:pt x="0" y="16510"/>
                      <a:pt x="2540" y="345440"/>
                      <a:pt x="2540" y="1125932"/>
                    </a:cubicBezTo>
                    <a:cubicBezTo>
                      <a:pt x="2540" y="2900119"/>
                      <a:pt x="7620" y="3828509"/>
                      <a:pt x="7620" y="4088859"/>
                    </a:cubicBezTo>
                    <a:cubicBezTo>
                      <a:pt x="7620" y="4283169"/>
                      <a:pt x="16510" y="4681949"/>
                      <a:pt x="21590" y="4873719"/>
                    </a:cubicBezTo>
                    <a:lnTo>
                      <a:pt x="130810" y="4988019"/>
                    </a:lnTo>
                    <a:cubicBezTo>
                      <a:pt x="275590" y="4995639"/>
                      <a:pt x="543560" y="5009609"/>
                      <a:pt x="793750" y="5009609"/>
                    </a:cubicBezTo>
                    <a:lnTo>
                      <a:pt x="4187625" y="5009609"/>
                    </a:lnTo>
                    <a:lnTo>
                      <a:pt x="4187625" y="883496"/>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B001"/>
              </a:solidFill>
            </p:spPr>
          </p:sp>
          <p:sp>
            <p:nvSpPr>
              <p:cNvPr name="Freeform 11" id="11"/>
              <p:cNvSpPr/>
              <p:nvPr/>
            </p:nvSpPr>
            <p:spPr>
              <a:xfrm>
                <a:off x="21590" y="0"/>
                <a:ext cx="3698675" cy="5207729"/>
              </a:xfrm>
              <a:custGeom>
                <a:avLst/>
                <a:gdLst/>
                <a:ahLst/>
                <a:cxnLst/>
                <a:rect r="r" b="b" t="t" l="l"/>
                <a:pathLst>
                  <a:path h="5207729" w="3698675">
                    <a:moveTo>
                      <a:pt x="0" y="5093429"/>
                    </a:moveTo>
                    <a:lnTo>
                      <a:pt x="109220" y="5207729"/>
                    </a:lnTo>
                    <a:lnTo>
                      <a:pt x="123190" y="5074379"/>
                    </a:lnTo>
                    <a:lnTo>
                      <a:pt x="0" y="509342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DC5D"/>
              </a:solidFill>
            </p:spPr>
          </p:sp>
        </p:grpSp>
        <p:sp>
          <p:nvSpPr>
            <p:cNvPr name="TextBox 12" id="12"/>
            <p:cNvSpPr txBox="true"/>
            <p:nvPr/>
          </p:nvSpPr>
          <p:spPr>
            <a:xfrm rot="0">
              <a:off x="284658" y="757925"/>
              <a:ext cx="1591416" cy="1291562"/>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IT WILL ALSO SEND THE LOCATION AS LINK OR SMS WHEN ATTACHED TO AN ANTENNAS</a:t>
              </a:r>
            </a:p>
          </p:txBody>
        </p:sp>
      </p:grpSp>
      <p:grpSp>
        <p:nvGrpSpPr>
          <p:cNvPr name="Group 13" id="13"/>
          <p:cNvGrpSpPr/>
          <p:nvPr/>
        </p:nvGrpSpPr>
        <p:grpSpPr>
          <a:xfrm rot="0">
            <a:off x="451633" y="341482"/>
            <a:ext cx="1620549" cy="1862042"/>
            <a:chOff x="0" y="0"/>
            <a:chExt cx="2160733" cy="2482723"/>
          </a:xfrm>
        </p:grpSpPr>
        <p:grpSp>
          <p:nvGrpSpPr>
            <p:cNvPr name="Group 14" id="14"/>
            <p:cNvGrpSpPr/>
            <p:nvPr/>
          </p:nvGrpSpPr>
          <p:grpSpPr>
            <a:xfrm rot="0">
              <a:off x="0" y="0"/>
              <a:ext cx="2160733" cy="2482723"/>
              <a:chOff x="0" y="0"/>
              <a:chExt cx="4188895" cy="4813121"/>
            </a:xfrm>
          </p:grpSpPr>
          <p:sp>
            <p:nvSpPr>
              <p:cNvPr name="Freeform 15" id="15"/>
              <p:cNvSpPr/>
              <p:nvPr/>
            </p:nvSpPr>
            <p:spPr>
              <a:xfrm>
                <a:off x="0" y="218440"/>
                <a:ext cx="4187625" cy="4594681"/>
              </a:xfrm>
              <a:custGeom>
                <a:avLst/>
                <a:gdLst/>
                <a:ahLst/>
                <a:cxnLst/>
                <a:rect r="r" b="b" t="t" l="l"/>
                <a:pathLst>
                  <a:path h="4594681" w="4187625">
                    <a:moveTo>
                      <a:pt x="0" y="16510"/>
                    </a:moveTo>
                    <a:cubicBezTo>
                      <a:pt x="0" y="16510"/>
                      <a:pt x="2540" y="345440"/>
                      <a:pt x="2540" y="1051622"/>
                    </a:cubicBezTo>
                    <a:cubicBezTo>
                      <a:pt x="2540" y="2552759"/>
                      <a:pt x="7620" y="3413581"/>
                      <a:pt x="7620" y="3673931"/>
                    </a:cubicBezTo>
                    <a:cubicBezTo>
                      <a:pt x="7620" y="3868241"/>
                      <a:pt x="16510" y="4267021"/>
                      <a:pt x="21590" y="4458791"/>
                    </a:cubicBezTo>
                    <a:lnTo>
                      <a:pt x="130810" y="4573091"/>
                    </a:lnTo>
                    <a:cubicBezTo>
                      <a:pt x="275590" y="4580711"/>
                      <a:pt x="543560" y="4594681"/>
                      <a:pt x="793750" y="4594681"/>
                    </a:cubicBezTo>
                    <a:lnTo>
                      <a:pt x="4187625" y="4594681"/>
                    </a:lnTo>
                    <a:lnTo>
                      <a:pt x="4187625" y="846497"/>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DC5D"/>
              </a:solidFill>
            </p:spPr>
          </p:sp>
          <p:sp>
            <p:nvSpPr>
              <p:cNvPr name="Freeform 16" id="16"/>
              <p:cNvSpPr/>
              <p:nvPr/>
            </p:nvSpPr>
            <p:spPr>
              <a:xfrm>
                <a:off x="21590" y="0"/>
                <a:ext cx="3698675" cy="4792801"/>
              </a:xfrm>
              <a:custGeom>
                <a:avLst/>
                <a:gdLst/>
                <a:ahLst/>
                <a:cxnLst/>
                <a:rect r="r" b="b" t="t" l="l"/>
                <a:pathLst>
                  <a:path h="4792801" w="3698675">
                    <a:moveTo>
                      <a:pt x="0" y="4678501"/>
                    </a:moveTo>
                    <a:lnTo>
                      <a:pt x="109220" y="4792801"/>
                    </a:lnTo>
                    <a:lnTo>
                      <a:pt x="123190" y="4659451"/>
                    </a:lnTo>
                    <a:lnTo>
                      <a:pt x="0" y="4678501"/>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A500"/>
              </a:solidFill>
            </p:spPr>
          </p:sp>
        </p:grpSp>
        <p:sp>
          <p:nvSpPr>
            <p:cNvPr name="TextBox 17" id="17"/>
            <p:cNvSpPr txBox="true"/>
            <p:nvPr/>
          </p:nvSpPr>
          <p:spPr>
            <a:xfrm rot="0">
              <a:off x="284658" y="757925"/>
              <a:ext cx="1591416" cy="1077532"/>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WHEN ATTACH TO ACCELEROMETER, IT GENERATE THE LOCATION OF THE ACCIDENT SPOT </a:t>
              </a:r>
            </a:p>
          </p:txBody>
        </p:sp>
      </p:grpSp>
      <p:pic>
        <p:nvPicPr>
          <p:cNvPr name="Picture 18" id="18"/>
          <p:cNvPicPr>
            <a:picLocks noChangeAspect="true"/>
          </p:cNvPicPr>
          <p:nvPr/>
        </p:nvPicPr>
        <p:blipFill>
          <a:blip r:embed="rId2"/>
          <a:srcRect l="0" t="0" r="0" b="0"/>
          <a:stretch>
            <a:fillRect/>
          </a:stretch>
        </p:blipFill>
        <p:spPr>
          <a:xfrm flipH="false" flipV="false" rot="0">
            <a:off x="6190159" y="3340872"/>
            <a:ext cx="10976307" cy="6544120"/>
          </a:xfrm>
          <a:prstGeom prst="rect">
            <a:avLst/>
          </a:prstGeom>
        </p:spPr>
      </p:pic>
      <p:pic>
        <p:nvPicPr>
          <p:cNvPr name="Picture 19" id="19"/>
          <p:cNvPicPr>
            <a:picLocks noChangeAspect="true"/>
          </p:cNvPicPr>
          <p:nvPr/>
        </p:nvPicPr>
        <p:blipFill>
          <a:blip r:embed="rId3"/>
          <a:srcRect l="0" t="0" r="0" b="0"/>
          <a:stretch>
            <a:fillRect/>
          </a:stretch>
        </p:blipFill>
        <p:spPr>
          <a:xfrm flipH="false" flipV="false" rot="0">
            <a:off x="572122" y="3494856"/>
            <a:ext cx="5489398" cy="2978889"/>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1028700"/>
            <a:ext cx="17384733" cy="8856292"/>
            <a:chOff x="0" y="0"/>
            <a:chExt cx="9620467" cy="4900948"/>
          </a:xfrm>
        </p:grpSpPr>
        <p:sp>
          <p:nvSpPr>
            <p:cNvPr name="Freeform 3" id="3"/>
            <p:cNvSpPr/>
            <p:nvPr/>
          </p:nvSpPr>
          <p:spPr>
            <a:xfrm>
              <a:off x="0" y="0"/>
              <a:ext cx="9620467" cy="4900948"/>
            </a:xfrm>
            <a:custGeom>
              <a:avLst/>
              <a:gdLst/>
              <a:ahLst/>
              <a:cxnLst/>
              <a:rect r="r" b="b" t="t" l="l"/>
              <a:pathLst>
                <a:path h="4900948" w="9620467">
                  <a:moveTo>
                    <a:pt x="9496007" y="4900948"/>
                  </a:moveTo>
                  <a:lnTo>
                    <a:pt x="124460" y="4900948"/>
                  </a:lnTo>
                  <a:cubicBezTo>
                    <a:pt x="55880" y="4900948"/>
                    <a:pt x="0" y="4845067"/>
                    <a:pt x="0" y="4776488"/>
                  </a:cubicBezTo>
                  <a:lnTo>
                    <a:pt x="0" y="124460"/>
                  </a:lnTo>
                  <a:cubicBezTo>
                    <a:pt x="0" y="55880"/>
                    <a:pt x="55880" y="0"/>
                    <a:pt x="124460" y="0"/>
                  </a:cubicBezTo>
                  <a:lnTo>
                    <a:pt x="9496007" y="0"/>
                  </a:lnTo>
                  <a:cubicBezTo>
                    <a:pt x="9564587" y="0"/>
                    <a:pt x="9620467" y="55880"/>
                    <a:pt x="9620467" y="124460"/>
                  </a:cubicBezTo>
                  <a:lnTo>
                    <a:pt x="9620467" y="4776488"/>
                  </a:lnTo>
                  <a:cubicBezTo>
                    <a:pt x="9620467" y="4845068"/>
                    <a:pt x="9564587" y="4900948"/>
                    <a:pt x="9496007" y="4900948"/>
                  </a:cubicBezTo>
                  <a:close/>
                </a:path>
              </a:pathLst>
            </a:custGeom>
            <a:solidFill>
              <a:srgbClr val="E5FAE5"/>
            </a:solidFill>
          </p:spPr>
        </p:sp>
      </p:grpSp>
      <p:sp>
        <p:nvSpPr>
          <p:cNvPr name="TextBox 4" id="4"/>
          <p:cNvSpPr txBox="true"/>
          <p:nvPr/>
        </p:nvSpPr>
        <p:spPr>
          <a:xfrm rot="0">
            <a:off x="5551325" y="467640"/>
            <a:ext cx="7185350" cy="455726"/>
          </a:xfrm>
          <a:prstGeom prst="rect">
            <a:avLst/>
          </a:prstGeom>
        </p:spPr>
        <p:txBody>
          <a:bodyPr anchor="t" rtlCol="false" tIns="0" lIns="0" bIns="0" rIns="0">
            <a:spAutoFit/>
          </a:bodyPr>
          <a:lstStyle/>
          <a:p>
            <a:pPr algn="ctr">
              <a:lnSpc>
                <a:spcPts val="3959"/>
              </a:lnSpc>
              <a:spcBef>
                <a:spcPct val="0"/>
              </a:spcBef>
            </a:pPr>
            <a:r>
              <a:rPr lang="en-US" sz="2828">
                <a:solidFill>
                  <a:srgbClr val="028426"/>
                </a:solidFill>
                <a:latin typeface="DM Sans Bold"/>
              </a:rPr>
              <a:t>CODE FOR ACCELOROMETER</a:t>
            </a:r>
          </a:p>
        </p:txBody>
      </p:sp>
      <p:sp>
        <p:nvSpPr>
          <p:cNvPr name="TextBox 5" id="5"/>
          <p:cNvSpPr txBox="true"/>
          <p:nvPr/>
        </p:nvSpPr>
        <p:spPr>
          <a:xfrm rot="0">
            <a:off x="1136985" y="1836394"/>
            <a:ext cx="16014031" cy="6898005"/>
          </a:xfrm>
          <a:prstGeom prst="rect">
            <a:avLst/>
          </a:prstGeom>
        </p:spPr>
        <p:txBody>
          <a:bodyPr anchor="t" rtlCol="false" tIns="0" lIns="0" bIns="0" rIns="0">
            <a:spAutoFit/>
          </a:bodyPr>
          <a:lstStyle/>
          <a:p>
            <a:pPr>
              <a:lnSpc>
                <a:spcPts val="2520"/>
              </a:lnSpc>
            </a:pPr>
            <a:r>
              <a:rPr lang="en-US" sz="1800">
                <a:solidFill>
                  <a:srgbClr val="000000"/>
                </a:solidFill>
                <a:latin typeface="Open Sans Light"/>
              </a:rPr>
              <a:t>#inclu</a:t>
            </a:r>
            <a:r>
              <a:rPr lang="en-US" sz="1800">
                <a:solidFill>
                  <a:srgbClr val="000000"/>
                </a:solidFill>
                <a:latin typeface="Open Sans Light"/>
              </a:rPr>
              <a:t>de &lt;LiquidCrystal.h&gt;</a:t>
            </a:r>
          </a:p>
          <a:p>
            <a:pPr>
              <a:lnSpc>
                <a:spcPts val="2520"/>
              </a:lnSpc>
            </a:pPr>
          </a:p>
          <a:p>
            <a:pPr>
              <a:lnSpc>
                <a:spcPts val="2520"/>
              </a:lnSpc>
            </a:pPr>
          </a:p>
          <a:p>
            <a:pPr>
              <a:lnSpc>
                <a:spcPts val="2520"/>
              </a:lnSpc>
            </a:pPr>
            <a:r>
              <a:rPr lang="en-US" sz="1800">
                <a:solidFill>
                  <a:srgbClr val="000000"/>
                </a:solidFill>
                <a:latin typeface="Open Sans Light"/>
              </a:rPr>
              <a:t>LiquidCrystal lcd(12, 11, 5, 4, 3, 2);</a:t>
            </a:r>
          </a:p>
          <a:p>
            <a:pPr>
              <a:lnSpc>
                <a:spcPts val="2520"/>
              </a:lnSpc>
            </a:pPr>
            <a:r>
              <a:rPr lang="en-US" sz="1800">
                <a:solidFill>
                  <a:srgbClr val="000000"/>
                </a:solidFill>
                <a:latin typeface="Open Sans Light"/>
              </a:rPr>
              <a:t>int Xread;</a:t>
            </a:r>
          </a:p>
          <a:p>
            <a:pPr>
              <a:lnSpc>
                <a:spcPts val="2520"/>
              </a:lnSpc>
            </a:pPr>
            <a:r>
              <a:rPr lang="en-US" sz="1800">
                <a:solidFill>
                  <a:srgbClr val="000000"/>
                </a:solidFill>
                <a:latin typeface="Open Sans Light"/>
              </a:rPr>
              <a:t>int Xrest;</a:t>
            </a:r>
          </a:p>
          <a:p>
            <a:pPr>
              <a:lnSpc>
                <a:spcPts val="2520"/>
              </a:lnSpc>
            </a:pPr>
            <a:r>
              <a:rPr lang="en-US" sz="1800">
                <a:solidFill>
                  <a:srgbClr val="000000"/>
                </a:solidFill>
                <a:latin typeface="Open Sans Light"/>
              </a:rPr>
              <a:t> </a:t>
            </a:r>
          </a:p>
          <a:p>
            <a:pPr>
              <a:lnSpc>
                <a:spcPts val="2520"/>
              </a:lnSpc>
            </a:pPr>
            <a:r>
              <a:rPr lang="en-US" sz="1800">
                <a:solidFill>
                  <a:srgbClr val="000000"/>
                </a:solidFill>
                <a:latin typeface="Open Sans Light"/>
              </a:rPr>
              <a:t>int Yread;</a:t>
            </a:r>
          </a:p>
          <a:p>
            <a:pPr>
              <a:lnSpc>
                <a:spcPts val="2520"/>
              </a:lnSpc>
            </a:pPr>
            <a:r>
              <a:rPr lang="en-US" sz="1800">
                <a:solidFill>
                  <a:srgbClr val="000000"/>
                </a:solidFill>
                <a:latin typeface="Open Sans Light"/>
              </a:rPr>
              <a:t>int Yrest;</a:t>
            </a:r>
          </a:p>
          <a:p>
            <a:pPr>
              <a:lnSpc>
                <a:spcPts val="2520"/>
              </a:lnSpc>
            </a:pPr>
            <a:r>
              <a:rPr lang="en-US" sz="1800">
                <a:solidFill>
                  <a:srgbClr val="000000"/>
                </a:solidFill>
                <a:latin typeface="Open Sans Light"/>
              </a:rPr>
              <a:t> </a:t>
            </a:r>
          </a:p>
          <a:p>
            <a:pPr>
              <a:lnSpc>
                <a:spcPts val="2520"/>
              </a:lnSpc>
            </a:pPr>
            <a:r>
              <a:rPr lang="en-US" sz="1800">
                <a:solidFill>
                  <a:srgbClr val="000000"/>
                </a:solidFill>
                <a:latin typeface="Open Sans Light"/>
              </a:rPr>
              <a:t>int Zread;</a:t>
            </a:r>
          </a:p>
          <a:p>
            <a:pPr>
              <a:lnSpc>
                <a:spcPts val="2520"/>
              </a:lnSpc>
            </a:pPr>
            <a:r>
              <a:rPr lang="en-US" sz="1800">
                <a:solidFill>
                  <a:srgbClr val="000000"/>
                </a:solidFill>
                <a:latin typeface="Open Sans Light"/>
              </a:rPr>
              <a:t>int Zrest;</a:t>
            </a:r>
          </a:p>
          <a:p>
            <a:pPr>
              <a:lnSpc>
                <a:spcPts val="2520"/>
              </a:lnSpc>
            </a:pPr>
            <a:r>
              <a:rPr lang="en-US" sz="1800">
                <a:solidFill>
                  <a:srgbClr val="000000"/>
                </a:solidFill>
                <a:latin typeface="Open Sans Light"/>
              </a:rPr>
              <a:t> </a:t>
            </a:r>
          </a:p>
          <a:p>
            <a:pPr>
              <a:lnSpc>
                <a:spcPts val="2520"/>
              </a:lnSpc>
            </a:pPr>
            <a:r>
              <a:rPr lang="en-US" sz="1800">
                <a:solidFill>
                  <a:srgbClr val="000000"/>
                </a:solidFill>
                <a:latin typeface="Open Sans Light"/>
              </a:rPr>
              <a:t>double Gx;</a:t>
            </a:r>
          </a:p>
          <a:p>
            <a:pPr>
              <a:lnSpc>
                <a:spcPts val="2520"/>
              </a:lnSpc>
            </a:pPr>
            <a:r>
              <a:rPr lang="en-US" sz="1800">
                <a:solidFill>
                  <a:srgbClr val="000000"/>
                </a:solidFill>
                <a:latin typeface="Open Sans Light"/>
              </a:rPr>
              <a:t>double Gy;</a:t>
            </a:r>
          </a:p>
          <a:p>
            <a:pPr>
              <a:lnSpc>
                <a:spcPts val="2520"/>
              </a:lnSpc>
            </a:pPr>
            <a:r>
              <a:rPr lang="en-US" sz="1800">
                <a:solidFill>
                  <a:srgbClr val="000000"/>
                </a:solidFill>
                <a:latin typeface="Open Sans Light"/>
              </a:rPr>
              <a:t>double Gz;</a:t>
            </a:r>
          </a:p>
          <a:p>
            <a:pPr>
              <a:lnSpc>
                <a:spcPts val="2520"/>
              </a:lnSpc>
            </a:pPr>
            <a:r>
              <a:rPr lang="en-US" sz="1800">
                <a:solidFill>
                  <a:srgbClr val="000000"/>
                </a:solidFill>
                <a:latin typeface="Open Sans Light"/>
              </a:rPr>
              <a:t> </a:t>
            </a:r>
          </a:p>
          <a:p>
            <a:pPr>
              <a:lnSpc>
                <a:spcPts val="2520"/>
              </a:lnSpc>
            </a:pPr>
            <a:r>
              <a:rPr lang="en-US" sz="1800">
                <a:solidFill>
                  <a:srgbClr val="000000"/>
                </a:solidFill>
                <a:latin typeface="Open Sans Light"/>
              </a:rPr>
              <a:t>int xpin = 0;</a:t>
            </a:r>
          </a:p>
          <a:p>
            <a:pPr>
              <a:lnSpc>
                <a:spcPts val="2520"/>
              </a:lnSpc>
            </a:pPr>
            <a:r>
              <a:rPr lang="en-US" sz="1800">
                <a:solidFill>
                  <a:srgbClr val="000000"/>
                </a:solidFill>
                <a:latin typeface="Open Sans Light"/>
              </a:rPr>
              <a:t>int ypin = 1;</a:t>
            </a:r>
          </a:p>
          <a:p>
            <a:pPr>
              <a:lnSpc>
                <a:spcPts val="2520"/>
              </a:lnSpc>
            </a:pPr>
            <a:r>
              <a:rPr lang="en-US" sz="1800">
                <a:solidFill>
                  <a:srgbClr val="000000"/>
                </a:solidFill>
                <a:latin typeface="Open Sans Light"/>
              </a:rPr>
              <a:t>int zpin = 2;</a:t>
            </a:r>
          </a:p>
          <a:p>
            <a:pPr>
              <a:lnSpc>
                <a:spcPts val="2520"/>
              </a:lnSpc>
            </a:pPr>
            <a:r>
              <a:rPr lang="en-US" sz="1800">
                <a:solidFill>
                  <a:srgbClr val="000000"/>
                </a:solidFill>
                <a:latin typeface="Open Sans Light"/>
              </a:rPr>
              <a:t> </a:t>
            </a:r>
          </a:p>
          <a:p>
            <a:pPr>
              <a:lnSpc>
                <a:spcPts val="2520"/>
              </a:lnSpc>
            </a:pPr>
            <a:r>
              <a:rPr lang="en-US" sz="1800">
                <a:solidFill>
                  <a:srgbClr val="000000"/>
                </a:solidFill>
                <a:latin typeface="Open Sans Light"/>
              </a:rPr>
              <a:t>int t1;</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1028700"/>
            <a:ext cx="17384733" cy="8856292"/>
            <a:chOff x="0" y="0"/>
            <a:chExt cx="9620467" cy="4900948"/>
          </a:xfrm>
        </p:grpSpPr>
        <p:sp>
          <p:nvSpPr>
            <p:cNvPr name="Freeform 3" id="3"/>
            <p:cNvSpPr/>
            <p:nvPr/>
          </p:nvSpPr>
          <p:spPr>
            <a:xfrm>
              <a:off x="0" y="0"/>
              <a:ext cx="9620467" cy="4900948"/>
            </a:xfrm>
            <a:custGeom>
              <a:avLst/>
              <a:gdLst/>
              <a:ahLst/>
              <a:cxnLst/>
              <a:rect r="r" b="b" t="t" l="l"/>
              <a:pathLst>
                <a:path h="4900948" w="9620467">
                  <a:moveTo>
                    <a:pt x="9496007" y="4900948"/>
                  </a:moveTo>
                  <a:lnTo>
                    <a:pt x="124460" y="4900948"/>
                  </a:lnTo>
                  <a:cubicBezTo>
                    <a:pt x="55880" y="4900948"/>
                    <a:pt x="0" y="4845067"/>
                    <a:pt x="0" y="4776488"/>
                  </a:cubicBezTo>
                  <a:lnTo>
                    <a:pt x="0" y="124460"/>
                  </a:lnTo>
                  <a:cubicBezTo>
                    <a:pt x="0" y="55880"/>
                    <a:pt x="55880" y="0"/>
                    <a:pt x="124460" y="0"/>
                  </a:cubicBezTo>
                  <a:lnTo>
                    <a:pt x="9496007" y="0"/>
                  </a:lnTo>
                  <a:cubicBezTo>
                    <a:pt x="9564587" y="0"/>
                    <a:pt x="9620467" y="55880"/>
                    <a:pt x="9620467" y="124460"/>
                  </a:cubicBezTo>
                  <a:lnTo>
                    <a:pt x="9620467" y="4776488"/>
                  </a:lnTo>
                  <a:cubicBezTo>
                    <a:pt x="9620467" y="4845068"/>
                    <a:pt x="9564587" y="4900948"/>
                    <a:pt x="9496007" y="4900948"/>
                  </a:cubicBezTo>
                  <a:close/>
                </a:path>
              </a:pathLst>
            </a:custGeom>
            <a:solidFill>
              <a:srgbClr val="E5FAE5"/>
            </a:solidFill>
          </p:spPr>
        </p:sp>
      </p:grpSp>
      <p:sp>
        <p:nvSpPr>
          <p:cNvPr name="TextBox 4" id="4"/>
          <p:cNvSpPr txBox="true"/>
          <p:nvPr/>
        </p:nvSpPr>
        <p:spPr>
          <a:xfrm rot="0">
            <a:off x="5551325" y="467640"/>
            <a:ext cx="7185350" cy="455726"/>
          </a:xfrm>
          <a:prstGeom prst="rect">
            <a:avLst/>
          </a:prstGeom>
        </p:spPr>
        <p:txBody>
          <a:bodyPr anchor="t" rtlCol="false" tIns="0" lIns="0" bIns="0" rIns="0">
            <a:spAutoFit/>
          </a:bodyPr>
          <a:lstStyle/>
          <a:p>
            <a:pPr algn="ctr">
              <a:lnSpc>
                <a:spcPts val="3959"/>
              </a:lnSpc>
              <a:spcBef>
                <a:spcPct val="0"/>
              </a:spcBef>
            </a:pPr>
            <a:r>
              <a:rPr lang="en-US" sz="2828">
                <a:solidFill>
                  <a:srgbClr val="028426"/>
                </a:solidFill>
                <a:latin typeface="DM Sans Bold"/>
              </a:rPr>
              <a:t>CODE FOR ACCELOROMETER</a:t>
            </a:r>
          </a:p>
        </p:txBody>
      </p:sp>
      <p:sp>
        <p:nvSpPr>
          <p:cNvPr name="TextBox 5" id="5"/>
          <p:cNvSpPr txBox="true"/>
          <p:nvPr/>
        </p:nvSpPr>
        <p:spPr>
          <a:xfrm rot="0">
            <a:off x="1136985" y="1503045"/>
            <a:ext cx="16122315" cy="8261992"/>
          </a:xfrm>
          <a:prstGeom prst="rect">
            <a:avLst/>
          </a:prstGeom>
        </p:spPr>
        <p:txBody>
          <a:bodyPr anchor="t" rtlCol="false" tIns="0" lIns="0" bIns="0" rIns="0">
            <a:spAutoFit/>
          </a:bodyPr>
          <a:lstStyle/>
          <a:p>
            <a:pPr>
              <a:lnSpc>
                <a:spcPts val="2369"/>
              </a:lnSpc>
            </a:pPr>
            <a:r>
              <a:rPr lang="en-US" sz="1692">
                <a:solidFill>
                  <a:srgbClr val="000000"/>
                </a:solidFill>
                <a:latin typeface="Open Sans Light"/>
              </a:rPr>
              <a:t>voi</a:t>
            </a:r>
            <a:r>
              <a:rPr lang="en-US" sz="1692">
                <a:solidFill>
                  <a:srgbClr val="000000"/>
                </a:solidFill>
                <a:latin typeface="Open Sans Light"/>
              </a:rPr>
              <a:t>d setup()</a:t>
            </a:r>
          </a:p>
          <a:p>
            <a:pPr>
              <a:lnSpc>
                <a:spcPts val="2369"/>
              </a:lnSpc>
            </a:pPr>
            <a:r>
              <a:rPr lang="en-US" sz="1692">
                <a:solidFill>
                  <a:srgbClr val="000000"/>
                </a:solidFill>
                <a:latin typeface="Open Sans Light"/>
              </a:rPr>
              <a:t>{</a:t>
            </a:r>
          </a:p>
          <a:p>
            <a:pPr>
              <a:lnSpc>
                <a:spcPts val="2369"/>
              </a:lnSpc>
            </a:pPr>
            <a:r>
              <a:rPr lang="en-US" sz="1692">
                <a:solidFill>
                  <a:srgbClr val="000000"/>
                </a:solidFill>
                <a:latin typeface="Open Sans Light"/>
              </a:rPr>
              <a:t>Serial.begin(9600);</a:t>
            </a:r>
          </a:p>
          <a:p>
            <a:pPr>
              <a:lnSpc>
                <a:spcPts val="2369"/>
              </a:lnSpc>
            </a:pPr>
            <a:r>
              <a:rPr lang="en-US" sz="1692">
                <a:solidFill>
                  <a:srgbClr val="000000"/>
                </a:solidFill>
                <a:latin typeface="Open Sans Light"/>
              </a:rPr>
              <a:t>lcd.begin(16, 2);</a:t>
            </a:r>
          </a:p>
          <a:p>
            <a:pPr>
              <a:lnSpc>
                <a:spcPts val="2369"/>
              </a:lnSpc>
            </a:pPr>
            <a:r>
              <a:rPr lang="en-US" sz="1692">
                <a:solidFill>
                  <a:srgbClr val="000000"/>
                </a:solidFill>
                <a:latin typeface="Open Sans Light"/>
              </a:rPr>
              <a:t>digitalWrite(13,HIGH);</a:t>
            </a:r>
          </a:p>
          <a:p>
            <a:pPr>
              <a:lnSpc>
                <a:spcPts val="2369"/>
              </a:lnSpc>
            </a:pPr>
            <a:r>
              <a:rPr lang="en-US" sz="1692">
                <a:solidFill>
                  <a:srgbClr val="000000"/>
                </a:solidFill>
                <a:latin typeface="Open Sans Light"/>
              </a:rPr>
              <a:t>delay(1000);</a:t>
            </a:r>
          </a:p>
          <a:p>
            <a:pPr>
              <a:lnSpc>
                <a:spcPts val="2369"/>
              </a:lnSpc>
            </a:pPr>
            <a:r>
              <a:rPr lang="en-US" sz="1692">
                <a:solidFill>
                  <a:srgbClr val="000000"/>
                </a:solidFill>
                <a:latin typeface="Open Sans Light"/>
              </a:rPr>
              <a:t>  </a:t>
            </a:r>
          </a:p>
          <a:p>
            <a:pPr>
              <a:lnSpc>
                <a:spcPts val="2369"/>
              </a:lnSpc>
            </a:pPr>
            <a:r>
              <a:rPr lang="en-US" sz="1692">
                <a:solidFill>
                  <a:srgbClr val="000000"/>
                </a:solidFill>
                <a:latin typeface="Open Sans Light"/>
              </a:rPr>
              <a:t>Xrest=analogRead(xpin);</a:t>
            </a:r>
          </a:p>
          <a:p>
            <a:pPr>
              <a:lnSpc>
                <a:spcPts val="2369"/>
              </a:lnSpc>
            </a:pPr>
            <a:r>
              <a:rPr lang="en-US" sz="1692">
                <a:solidFill>
                  <a:srgbClr val="000000"/>
                </a:solidFill>
                <a:latin typeface="Open Sans Light"/>
              </a:rPr>
              <a:t>Serial.print(Xrest);</a:t>
            </a:r>
          </a:p>
          <a:p>
            <a:pPr>
              <a:lnSpc>
                <a:spcPts val="2369"/>
              </a:lnSpc>
            </a:pPr>
            <a:r>
              <a:rPr lang="en-US" sz="1692">
                <a:solidFill>
                  <a:srgbClr val="000000"/>
                </a:solidFill>
                <a:latin typeface="Open Sans Light"/>
              </a:rPr>
              <a:t>  </a:t>
            </a:r>
          </a:p>
          <a:p>
            <a:pPr>
              <a:lnSpc>
                <a:spcPts val="2369"/>
              </a:lnSpc>
            </a:pPr>
            <a:r>
              <a:rPr lang="en-US" sz="1692">
                <a:solidFill>
                  <a:srgbClr val="000000"/>
                </a:solidFill>
                <a:latin typeface="Open Sans Light"/>
              </a:rPr>
              <a:t>Yrest=analogRead(ypin);</a:t>
            </a:r>
          </a:p>
          <a:p>
            <a:pPr>
              <a:lnSpc>
                <a:spcPts val="2369"/>
              </a:lnSpc>
            </a:pPr>
            <a:r>
              <a:rPr lang="en-US" sz="1692">
                <a:solidFill>
                  <a:srgbClr val="000000"/>
                </a:solidFill>
                <a:latin typeface="Open Sans Light"/>
              </a:rPr>
              <a:t>Serial.print(Yrest);</a:t>
            </a:r>
          </a:p>
          <a:p>
            <a:pPr>
              <a:lnSpc>
                <a:spcPts val="2369"/>
              </a:lnSpc>
            </a:pPr>
            <a:r>
              <a:rPr lang="en-US" sz="1692">
                <a:solidFill>
                  <a:srgbClr val="000000"/>
                </a:solidFill>
                <a:latin typeface="Open Sans Light"/>
              </a:rPr>
              <a:t>  </a:t>
            </a:r>
          </a:p>
          <a:p>
            <a:pPr>
              <a:lnSpc>
                <a:spcPts val="2369"/>
              </a:lnSpc>
            </a:pPr>
            <a:r>
              <a:rPr lang="en-US" sz="1692">
                <a:solidFill>
                  <a:srgbClr val="000000"/>
                </a:solidFill>
                <a:latin typeface="Open Sans Light"/>
              </a:rPr>
              <a:t>Zrest=analogRead(zpin);</a:t>
            </a:r>
          </a:p>
          <a:p>
            <a:pPr>
              <a:lnSpc>
                <a:spcPts val="2369"/>
              </a:lnSpc>
            </a:pPr>
            <a:r>
              <a:rPr lang="en-US" sz="1692">
                <a:solidFill>
                  <a:srgbClr val="000000"/>
                </a:solidFill>
                <a:latin typeface="Open Sans Light"/>
              </a:rPr>
              <a:t>Serial.print(Zrest);</a:t>
            </a:r>
          </a:p>
          <a:p>
            <a:pPr>
              <a:lnSpc>
                <a:spcPts val="2369"/>
              </a:lnSpc>
            </a:pPr>
            <a:r>
              <a:rPr lang="en-US" sz="1692">
                <a:solidFill>
                  <a:srgbClr val="000000"/>
                </a:solidFill>
                <a:latin typeface="Open Sans Light"/>
              </a:rPr>
              <a:t>  </a:t>
            </a:r>
          </a:p>
          <a:p>
            <a:pPr>
              <a:lnSpc>
                <a:spcPts val="2369"/>
              </a:lnSpc>
            </a:pPr>
            <a:r>
              <a:rPr lang="en-US" sz="1692">
                <a:solidFill>
                  <a:srgbClr val="000000"/>
                </a:solidFill>
                <a:latin typeface="Open Sans Light"/>
              </a:rPr>
              <a:t>digitalWrite(13,LOW);</a:t>
            </a:r>
          </a:p>
          <a:p>
            <a:pPr>
              <a:lnSpc>
                <a:spcPts val="2369"/>
              </a:lnSpc>
            </a:pPr>
            <a:r>
              <a:rPr lang="en-US" sz="1692">
                <a:solidFill>
                  <a:srgbClr val="000000"/>
                </a:solidFill>
                <a:latin typeface="Open Sans Light"/>
              </a:rPr>
              <a:t>}</a:t>
            </a:r>
          </a:p>
          <a:p>
            <a:pPr>
              <a:lnSpc>
                <a:spcPts val="2369"/>
              </a:lnSpc>
            </a:pPr>
          </a:p>
          <a:p>
            <a:pPr>
              <a:lnSpc>
                <a:spcPts val="2369"/>
              </a:lnSpc>
            </a:pPr>
            <a:r>
              <a:rPr lang="en-US" sz="1692">
                <a:solidFill>
                  <a:srgbClr val="000000"/>
                </a:solidFill>
                <a:latin typeface="Open Sans Light"/>
              </a:rPr>
              <a:t>void loop()</a:t>
            </a:r>
          </a:p>
          <a:p>
            <a:pPr>
              <a:lnSpc>
                <a:spcPts val="2369"/>
              </a:lnSpc>
            </a:pPr>
            <a:r>
              <a:rPr lang="en-US" sz="1692">
                <a:solidFill>
                  <a:srgbClr val="000000"/>
                </a:solidFill>
                <a:latin typeface="Open Sans Light"/>
              </a:rPr>
              <a:t>{</a:t>
            </a:r>
          </a:p>
          <a:p>
            <a:pPr>
              <a:lnSpc>
                <a:spcPts val="2369"/>
              </a:lnSpc>
            </a:pPr>
            <a:r>
              <a:rPr lang="en-US" sz="1692">
                <a:solidFill>
                  <a:srgbClr val="000000"/>
                </a:solidFill>
                <a:latin typeface="Open Sans Light"/>
              </a:rPr>
              <a:t>Serial.print("Time ");</a:t>
            </a:r>
          </a:p>
          <a:p>
            <a:pPr>
              <a:lnSpc>
                <a:spcPts val="2369"/>
              </a:lnSpc>
            </a:pPr>
            <a:r>
              <a:rPr lang="en-US" sz="1692">
                <a:solidFill>
                  <a:srgbClr val="000000"/>
                </a:solidFill>
                <a:latin typeface="Open Sans Light"/>
              </a:rPr>
              <a:t>t1=millis();</a:t>
            </a:r>
          </a:p>
          <a:p>
            <a:pPr>
              <a:lnSpc>
                <a:spcPts val="2369"/>
              </a:lnSpc>
            </a:pPr>
            <a:r>
              <a:rPr lang="en-US" sz="1692">
                <a:solidFill>
                  <a:srgbClr val="000000"/>
                </a:solidFill>
                <a:latin typeface="Open Sans Light"/>
              </a:rPr>
              <a:t>Serial.println(t1*0.001);</a:t>
            </a:r>
          </a:p>
          <a:p>
            <a:pPr>
              <a:lnSpc>
                <a:spcPts val="2369"/>
              </a:lnSpc>
            </a:pPr>
            <a:r>
              <a:rPr lang="en-US" sz="1692">
                <a:solidFill>
                  <a:srgbClr val="000000"/>
                </a:solidFill>
                <a:latin typeface="Open Sans Light"/>
              </a:rPr>
              <a:t> </a:t>
            </a:r>
          </a:p>
          <a:p>
            <a:pPr>
              <a:lnSpc>
                <a:spcPts val="2369"/>
              </a:lnSpc>
            </a:pPr>
            <a:r>
              <a:rPr lang="en-US" sz="1692">
                <a:solidFill>
                  <a:srgbClr val="000000"/>
                </a:solidFill>
                <a:latin typeface="Open Sans Light"/>
              </a:rPr>
              <a:t>Xread = analogRead(xpin)-Xrest;</a:t>
            </a:r>
          </a:p>
          <a:p>
            <a:pPr>
              <a:lnSpc>
                <a:spcPts val="2369"/>
              </a:lnSpc>
            </a:pPr>
            <a:r>
              <a:rPr lang="en-US" sz="1692">
                <a:solidFill>
                  <a:srgbClr val="000000"/>
                </a:solidFill>
                <a:latin typeface="Open Sans Light"/>
              </a:rPr>
              <a:t>Yread=analogRead(ypin)-Yrest;</a:t>
            </a:r>
          </a:p>
          <a:p>
            <a:pPr>
              <a:lnSpc>
                <a:spcPts val="2369"/>
              </a:lnSpc>
            </a:pPr>
            <a:r>
              <a:rPr lang="en-US" sz="1692">
                <a:solidFill>
                  <a:srgbClr val="000000"/>
                </a:solidFill>
                <a:latin typeface="Open Sans Light"/>
              </a:rPr>
              <a:t>Zread=analogRead(zpin)-Zrest;</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1028700"/>
            <a:ext cx="17384733" cy="8856292"/>
            <a:chOff x="0" y="0"/>
            <a:chExt cx="9620467" cy="4900948"/>
          </a:xfrm>
        </p:grpSpPr>
        <p:sp>
          <p:nvSpPr>
            <p:cNvPr name="Freeform 3" id="3"/>
            <p:cNvSpPr/>
            <p:nvPr/>
          </p:nvSpPr>
          <p:spPr>
            <a:xfrm>
              <a:off x="0" y="0"/>
              <a:ext cx="9620467" cy="4900948"/>
            </a:xfrm>
            <a:custGeom>
              <a:avLst/>
              <a:gdLst/>
              <a:ahLst/>
              <a:cxnLst/>
              <a:rect r="r" b="b" t="t" l="l"/>
              <a:pathLst>
                <a:path h="4900948" w="9620467">
                  <a:moveTo>
                    <a:pt x="9496007" y="4900948"/>
                  </a:moveTo>
                  <a:lnTo>
                    <a:pt x="124460" y="4900948"/>
                  </a:lnTo>
                  <a:cubicBezTo>
                    <a:pt x="55880" y="4900948"/>
                    <a:pt x="0" y="4845067"/>
                    <a:pt x="0" y="4776488"/>
                  </a:cubicBezTo>
                  <a:lnTo>
                    <a:pt x="0" y="124460"/>
                  </a:lnTo>
                  <a:cubicBezTo>
                    <a:pt x="0" y="55880"/>
                    <a:pt x="55880" y="0"/>
                    <a:pt x="124460" y="0"/>
                  </a:cubicBezTo>
                  <a:lnTo>
                    <a:pt x="9496007" y="0"/>
                  </a:lnTo>
                  <a:cubicBezTo>
                    <a:pt x="9564587" y="0"/>
                    <a:pt x="9620467" y="55880"/>
                    <a:pt x="9620467" y="124460"/>
                  </a:cubicBezTo>
                  <a:lnTo>
                    <a:pt x="9620467" y="4776488"/>
                  </a:lnTo>
                  <a:cubicBezTo>
                    <a:pt x="9620467" y="4845068"/>
                    <a:pt x="9564587" y="4900948"/>
                    <a:pt x="9496007" y="4900948"/>
                  </a:cubicBezTo>
                  <a:close/>
                </a:path>
              </a:pathLst>
            </a:custGeom>
            <a:solidFill>
              <a:srgbClr val="E5FAE5"/>
            </a:solidFill>
          </p:spPr>
        </p:sp>
      </p:grpSp>
      <p:sp>
        <p:nvSpPr>
          <p:cNvPr name="TextBox 4" id="4"/>
          <p:cNvSpPr txBox="true"/>
          <p:nvPr/>
        </p:nvSpPr>
        <p:spPr>
          <a:xfrm rot="0">
            <a:off x="5551325" y="467640"/>
            <a:ext cx="7185350" cy="455726"/>
          </a:xfrm>
          <a:prstGeom prst="rect">
            <a:avLst/>
          </a:prstGeom>
        </p:spPr>
        <p:txBody>
          <a:bodyPr anchor="t" rtlCol="false" tIns="0" lIns="0" bIns="0" rIns="0">
            <a:spAutoFit/>
          </a:bodyPr>
          <a:lstStyle/>
          <a:p>
            <a:pPr algn="ctr">
              <a:lnSpc>
                <a:spcPts val="3959"/>
              </a:lnSpc>
              <a:spcBef>
                <a:spcPct val="0"/>
              </a:spcBef>
            </a:pPr>
            <a:r>
              <a:rPr lang="en-US" sz="2828">
                <a:solidFill>
                  <a:srgbClr val="028426"/>
                </a:solidFill>
                <a:latin typeface="DM Sans Bold"/>
              </a:rPr>
              <a:t>CODE FOR ACCELOROMETER</a:t>
            </a:r>
          </a:p>
        </p:txBody>
      </p:sp>
      <p:sp>
        <p:nvSpPr>
          <p:cNvPr name="TextBox 5" id="5"/>
          <p:cNvSpPr txBox="true"/>
          <p:nvPr/>
        </p:nvSpPr>
        <p:spPr>
          <a:xfrm rot="0">
            <a:off x="1028700" y="1356848"/>
            <a:ext cx="15375680" cy="8356651"/>
          </a:xfrm>
          <a:prstGeom prst="rect">
            <a:avLst/>
          </a:prstGeom>
        </p:spPr>
        <p:txBody>
          <a:bodyPr anchor="t" rtlCol="false" tIns="0" lIns="0" bIns="0" rIns="0">
            <a:spAutoFit/>
          </a:bodyPr>
          <a:lstStyle/>
          <a:p>
            <a:pPr>
              <a:lnSpc>
                <a:spcPts val="2163"/>
              </a:lnSpc>
            </a:pPr>
            <a:r>
              <a:rPr lang="en-US" sz="1545">
                <a:solidFill>
                  <a:srgbClr val="000000"/>
                </a:solidFill>
                <a:latin typeface="Open Sans Light"/>
              </a:rPr>
              <a:t>Gx=Xr</a:t>
            </a:r>
            <a:r>
              <a:rPr lang="en-US" sz="1545">
                <a:solidFill>
                  <a:srgbClr val="000000"/>
                </a:solidFill>
                <a:latin typeface="Open Sans Light"/>
              </a:rPr>
              <a:t>ead/67.584;</a:t>
            </a:r>
          </a:p>
          <a:p>
            <a:pPr>
              <a:lnSpc>
                <a:spcPts val="2163"/>
              </a:lnSpc>
            </a:pPr>
            <a:r>
              <a:rPr lang="en-US" sz="1545">
                <a:solidFill>
                  <a:srgbClr val="000000"/>
                </a:solidFill>
                <a:latin typeface="Open Sans Light"/>
              </a:rPr>
              <a:t>Gy=Yread/67.584;</a:t>
            </a:r>
          </a:p>
          <a:p>
            <a:pPr>
              <a:lnSpc>
                <a:spcPts val="2163"/>
              </a:lnSpc>
            </a:pPr>
            <a:r>
              <a:rPr lang="en-US" sz="1545">
                <a:solidFill>
                  <a:srgbClr val="000000"/>
                </a:solidFill>
                <a:latin typeface="Open Sans Light"/>
              </a:rPr>
              <a:t>Gz=Zread/67.584;</a:t>
            </a:r>
          </a:p>
          <a:p>
            <a:pPr>
              <a:lnSpc>
                <a:spcPts val="2163"/>
              </a:lnSpc>
            </a:pPr>
            <a:r>
              <a:rPr lang="en-US" sz="1545">
                <a:solidFill>
                  <a:srgbClr val="000000"/>
                </a:solidFill>
                <a:latin typeface="Open Sans Light"/>
              </a:rPr>
              <a:t> </a:t>
            </a:r>
          </a:p>
          <a:p>
            <a:pPr>
              <a:lnSpc>
                <a:spcPts val="2163"/>
              </a:lnSpc>
            </a:pPr>
            <a:r>
              <a:rPr lang="en-US" sz="1545">
                <a:solidFill>
                  <a:srgbClr val="000000"/>
                </a:solidFill>
                <a:latin typeface="Open Sans Light"/>
              </a:rPr>
              <a:t>Serial.print("Acceleration X :");</a:t>
            </a:r>
          </a:p>
          <a:p>
            <a:pPr>
              <a:lnSpc>
                <a:spcPts val="2163"/>
              </a:lnSpc>
            </a:pPr>
            <a:r>
              <a:rPr lang="en-US" sz="1545">
                <a:solidFill>
                  <a:srgbClr val="000000"/>
                </a:solidFill>
                <a:latin typeface="Open Sans Light"/>
              </a:rPr>
              <a:t>Serial.print(Gx);</a:t>
            </a:r>
          </a:p>
          <a:p>
            <a:pPr>
              <a:lnSpc>
                <a:spcPts val="2163"/>
              </a:lnSpc>
            </a:pPr>
            <a:r>
              <a:rPr lang="en-US" sz="1545">
                <a:solidFill>
                  <a:srgbClr val="000000"/>
                </a:solidFill>
                <a:latin typeface="Open Sans Light"/>
              </a:rPr>
              <a:t>  </a:t>
            </a:r>
          </a:p>
          <a:p>
            <a:pPr>
              <a:lnSpc>
                <a:spcPts val="2163"/>
              </a:lnSpc>
            </a:pPr>
            <a:r>
              <a:rPr lang="en-US" sz="1545">
                <a:solidFill>
                  <a:srgbClr val="000000"/>
                </a:solidFill>
                <a:latin typeface="Open Sans Light"/>
              </a:rPr>
              <a:t>Serial.print("Acceleration Y :");</a:t>
            </a:r>
          </a:p>
          <a:p>
            <a:pPr>
              <a:lnSpc>
                <a:spcPts val="2163"/>
              </a:lnSpc>
            </a:pPr>
            <a:r>
              <a:rPr lang="en-US" sz="1545">
                <a:solidFill>
                  <a:srgbClr val="000000"/>
                </a:solidFill>
                <a:latin typeface="Open Sans Light"/>
              </a:rPr>
              <a:t>Serial.print(Gy);</a:t>
            </a:r>
          </a:p>
          <a:p>
            <a:pPr>
              <a:lnSpc>
                <a:spcPts val="2163"/>
              </a:lnSpc>
            </a:pPr>
            <a:r>
              <a:rPr lang="en-US" sz="1545">
                <a:solidFill>
                  <a:srgbClr val="000000"/>
                </a:solidFill>
                <a:latin typeface="Open Sans Light"/>
              </a:rPr>
              <a:t>  </a:t>
            </a:r>
          </a:p>
          <a:p>
            <a:pPr>
              <a:lnSpc>
                <a:spcPts val="2163"/>
              </a:lnSpc>
            </a:pPr>
            <a:r>
              <a:rPr lang="en-US" sz="1545">
                <a:solidFill>
                  <a:srgbClr val="000000"/>
                </a:solidFill>
                <a:latin typeface="Open Sans Light"/>
              </a:rPr>
              <a:t>Serial.print("Acceleration Z :");</a:t>
            </a:r>
          </a:p>
          <a:p>
            <a:pPr>
              <a:lnSpc>
                <a:spcPts val="2163"/>
              </a:lnSpc>
            </a:pPr>
            <a:r>
              <a:rPr lang="en-US" sz="1545">
                <a:solidFill>
                  <a:srgbClr val="000000"/>
                </a:solidFill>
                <a:latin typeface="Open Sans Light"/>
              </a:rPr>
              <a:t>Serial.print(Gz);</a:t>
            </a:r>
          </a:p>
          <a:p>
            <a:pPr>
              <a:lnSpc>
                <a:spcPts val="2163"/>
              </a:lnSpc>
            </a:pPr>
            <a:r>
              <a:rPr lang="en-US" sz="1545">
                <a:solidFill>
                  <a:srgbClr val="000000"/>
                </a:solidFill>
                <a:latin typeface="Open Sans Light"/>
              </a:rPr>
              <a:t>  </a:t>
            </a:r>
          </a:p>
          <a:p>
            <a:pPr>
              <a:lnSpc>
                <a:spcPts val="2163"/>
              </a:lnSpc>
            </a:pPr>
            <a:r>
              <a:rPr lang="en-US" sz="1545">
                <a:solidFill>
                  <a:srgbClr val="000000"/>
                </a:solidFill>
                <a:latin typeface="Open Sans Light"/>
              </a:rPr>
              <a:t>Serial.print("\n");</a:t>
            </a:r>
          </a:p>
          <a:p>
            <a:pPr>
              <a:lnSpc>
                <a:spcPts val="2163"/>
              </a:lnSpc>
            </a:pPr>
            <a:r>
              <a:rPr lang="en-US" sz="1545">
                <a:solidFill>
                  <a:srgbClr val="000000"/>
                </a:solidFill>
                <a:latin typeface="Open Sans Light"/>
              </a:rPr>
              <a:t> </a:t>
            </a:r>
          </a:p>
          <a:p>
            <a:pPr>
              <a:lnSpc>
                <a:spcPts val="2163"/>
              </a:lnSpc>
            </a:pPr>
            <a:r>
              <a:rPr lang="en-US" sz="1545">
                <a:solidFill>
                  <a:srgbClr val="000000"/>
                </a:solidFill>
                <a:latin typeface="Open Sans Light"/>
              </a:rPr>
              <a:t>lcd.setCursor(0, 0);</a:t>
            </a:r>
          </a:p>
          <a:p>
            <a:pPr>
              <a:lnSpc>
                <a:spcPts val="2163"/>
              </a:lnSpc>
            </a:pPr>
            <a:r>
              <a:rPr lang="en-US" sz="1545">
                <a:solidFill>
                  <a:srgbClr val="000000"/>
                </a:solidFill>
                <a:latin typeface="Open Sans Light"/>
              </a:rPr>
              <a:t>  </a:t>
            </a:r>
          </a:p>
          <a:p>
            <a:pPr>
              <a:lnSpc>
                <a:spcPts val="2163"/>
              </a:lnSpc>
            </a:pPr>
            <a:r>
              <a:rPr lang="en-US" sz="1545">
                <a:solidFill>
                  <a:srgbClr val="000000"/>
                </a:solidFill>
                <a:latin typeface="Open Sans Light"/>
              </a:rPr>
              <a:t>lcd.print("gx:");</a:t>
            </a:r>
          </a:p>
          <a:p>
            <a:pPr>
              <a:lnSpc>
                <a:spcPts val="2163"/>
              </a:lnSpc>
            </a:pPr>
            <a:r>
              <a:rPr lang="en-US" sz="1545">
                <a:solidFill>
                  <a:srgbClr val="000000"/>
                </a:solidFill>
                <a:latin typeface="Open Sans Light"/>
              </a:rPr>
              <a:t>lcd.print(Gx);</a:t>
            </a:r>
          </a:p>
          <a:p>
            <a:pPr>
              <a:lnSpc>
                <a:spcPts val="2163"/>
              </a:lnSpc>
            </a:pPr>
            <a:r>
              <a:rPr lang="en-US" sz="1545">
                <a:solidFill>
                  <a:srgbClr val="000000"/>
                </a:solidFill>
                <a:latin typeface="Open Sans Light"/>
              </a:rPr>
              <a:t>  </a:t>
            </a:r>
          </a:p>
          <a:p>
            <a:pPr>
              <a:lnSpc>
                <a:spcPts val="2163"/>
              </a:lnSpc>
            </a:pPr>
            <a:r>
              <a:rPr lang="en-US" sz="1545">
                <a:solidFill>
                  <a:srgbClr val="000000"/>
                </a:solidFill>
                <a:latin typeface="Open Sans Light"/>
              </a:rPr>
              <a:t>lcd.setCursor(8, 0);</a:t>
            </a:r>
          </a:p>
          <a:p>
            <a:pPr>
              <a:lnSpc>
                <a:spcPts val="2163"/>
              </a:lnSpc>
            </a:pPr>
            <a:r>
              <a:rPr lang="en-US" sz="1545">
                <a:solidFill>
                  <a:srgbClr val="000000"/>
                </a:solidFill>
                <a:latin typeface="Open Sans Light"/>
              </a:rPr>
              <a:t>lcd.print("gy:");</a:t>
            </a:r>
          </a:p>
          <a:p>
            <a:pPr>
              <a:lnSpc>
                <a:spcPts val="2163"/>
              </a:lnSpc>
            </a:pPr>
            <a:r>
              <a:rPr lang="en-US" sz="1545">
                <a:solidFill>
                  <a:srgbClr val="000000"/>
                </a:solidFill>
                <a:latin typeface="Open Sans Light"/>
              </a:rPr>
              <a:t>lcd.print(Gy);</a:t>
            </a:r>
          </a:p>
          <a:p>
            <a:pPr>
              <a:lnSpc>
                <a:spcPts val="2163"/>
              </a:lnSpc>
            </a:pPr>
            <a:r>
              <a:rPr lang="en-US" sz="1545">
                <a:solidFill>
                  <a:srgbClr val="000000"/>
                </a:solidFill>
                <a:latin typeface="Open Sans Light"/>
              </a:rPr>
              <a:t>  </a:t>
            </a:r>
          </a:p>
          <a:p>
            <a:pPr>
              <a:lnSpc>
                <a:spcPts val="2163"/>
              </a:lnSpc>
            </a:pPr>
            <a:r>
              <a:rPr lang="en-US" sz="1545">
                <a:solidFill>
                  <a:srgbClr val="000000"/>
                </a:solidFill>
                <a:latin typeface="Open Sans Light"/>
              </a:rPr>
              <a:t>lcd.setCursor(0, 1);</a:t>
            </a:r>
          </a:p>
          <a:p>
            <a:pPr>
              <a:lnSpc>
                <a:spcPts val="2163"/>
              </a:lnSpc>
            </a:pPr>
            <a:r>
              <a:rPr lang="en-US" sz="1545">
                <a:solidFill>
                  <a:srgbClr val="000000"/>
                </a:solidFill>
                <a:latin typeface="Open Sans Light"/>
              </a:rPr>
              <a:t>lcd.print("gz:");</a:t>
            </a:r>
          </a:p>
          <a:p>
            <a:pPr>
              <a:lnSpc>
                <a:spcPts val="2163"/>
              </a:lnSpc>
            </a:pPr>
            <a:r>
              <a:rPr lang="en-US" sz="1545">
                <a:solidFill>
                  <a:srgbClr val="000000"/>
                </a:solidFill>
                <a:latin typeface="Open Sans Light"/>
              </a:rPr>
              <a:t>lcd.print(Gz);</a:t>
            </a:r>
          </a:p>
          <a:p>
            <a:pPr>
              <a:lnSpc>
                <a:spcPts val="2163"/>
              </a:lnSpc>
            </a:pPr>
            <a:r>
              <a:rPr lang="en-US" sz="1545">
                <a:solidFill>
                  <a:srgbClr val="000000"/>
                </a:solidFill>
                <a:latin typeface="Open Sans Light"/>
              </a:rPr>
              <a:t>  </a:t>
            </a:r>
          </a:p>
          <a:p>
            <a:pPr>
              <a:lnSpc>
                <a:spcPts val="2163"/>
              </a:lnSpc>
            </a:pPr>
            <a:r>
              <a:rPr lang="en-US" sz="1545">
                <a:solidFill>
                  <a:srgbClr val="000000"/>
                </a:solidFill>
                <a:latin typeface="Open Sans Light"/>
              </a:rPr>
              <a:t>delay(1000);</a:t>
            </a:r>
          </a:p>
          <a:p>
            <a:pPr>
              <a:lnSpc>
                <a:spcPts val="2163"/>
              </a:lnSpc>
            </a:pPr>
            <a:r>
              <a:rPr lang="en-US" sz="1545">
                <a:solidFill>
                  <a:srgbClr val="000000"/>
                </a:solidFill>
                <a:latin typeface="Open Sans Light"/>
              </a:rPr>
              <a:t>lcd.clear();</a:t>
            </a:r>
          </a:p>
          <a:p>
            <a:pPr>
              <a:lnSpc>
                <a:spcPts val="2163"/>
              </a:lnSpc>
            </a:pPr>
            <a:r>
              <a:rPr lang="en-US" sz="1545">
                <a:solidFill>
                  <a:srgbClr val="000000"/>
                </a:solidFill>
                <a:latin typeface="Open Sans Light"/>
              </a:rPr>
              <a:t>}</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1028700"/>
            <a:ext cx="17384733" cy="8856292"/>
            <a:chOff x="0" y="0"/>
            <a:chExt cx="9620467" cy="4900948"/>
          </a:xfrm>
        </p:grpSpPr>
        <p:sp>
          <p:nvSpPr>
            <p:cNvPr name="Freeform 3" id="3"/>
            <p:cNvSpPr/>
            <p:nvPr/>
          </p:nvSpPr>
          <p:spPr>
            <a:xfrm>
              <a:off x="0" y="0"/>
              <a:ext cx="9620467" cy="4900948"/>
            </a:xfrm>
            <a:custGeom>
              <a:avLst/>
              <a:gdLst/>
              <a:ahLst/>
              <a:cxnLst/>
              <a:rect r="r" b="b" t="t" l="l"/>
              <a:pathLst>
                <a:path h="4900948" w="9620467">
                  <a:moveTo>
                    <a:pt x="9496007" y="4900948"/>
                  </a:moveTo>
                  <a:lnTo>
                    <a:pt x="124460" y="4900948"/>
                  </a:lnTo>
                  <a:cubicBezTo>
                    <a:pt x="55880" y="4900948"/>
                    <a:pt x="0" y="4845067"/>
                    <a:pt x="0" y="4776488"/>
                  </a:cubicBezTo>
                  <a:lnTo>
                    <a:pt x="0" y="124460"/>
                  </a:lnTo>
                  <a:cubicBezTo>
                    <a:pt x="0" y="55880"/>
                    <a:pt x="55880" y="0"/>
                    <a:pt x="124460" y="0"/>
                  </a:cubicBezTo>
                  <a:lnTo>
                    <a:pt x="9496007" y="0"/>
                  </a:lnTo>
                  <a:cubicBezTo>
                    <a:pt x="9564587" y="0"/>
                    <a:pt x="9620467" y="55880"/>
                    <a:pt x="9620467" y="124460"/>
                  </a:cubicBezTo>
                  <a:lnTo>
                    <a:pt x="9620467" y="4776488"/>
                  </a:lnTo>
                  <a:cubicBezTo>
                    <a:pt x="9620467" y="4845068"/>
                    <a:pt x="9564587" y="4900948"/>
                    <a:pt x="9496007" y="4900948"/>
                  </a:cubicBezTo>
                  <a:close/>
                </a:path>
              </a:pathLst>
            </a:custGeom>
            <a:solidFill>
              <a:srgbClr val="FFEFF1"/>
            </a:solidFill>
          </p:spPr>
        </p:sp>
      </p:grpSp>
      <p:sp>
        <p:nvSpPr>
          <p:cNvPr name="TextBox 4" id="4"/>
          <p:cNvSpPr txBox="true"/>
          <p:nvPr/>
        </p:nvSpPr>
        <p:spPr>
          <a:xfrm rot="0">
            <a:off x="6488461" y="442618"/>
            <a:ext cx="5311078" cy="455726"/>
          </a:xfrm>
          <a:prstGeom prst="rect">
            <a:avLst/>
          </a:prstGeom>
        </p:spPr>
        <p:txBody>
          <a:bodyPr anchor="t" rtlCol="false" tIns="0" lIns="0" bIns="0" rIns="0">
            <a:spAutoFit/>
          </a:bodyPr>
          <a:lstStyle/>
          <a:p>
            <a:pPr algn="ctr">
              <a:lnSpc>
                <a:spcPts val="3959"/>
              </a:lnSpc>
              <a:spcBef>
                <a:spcPct val="0"/>
              </a:spcBef>
            </a:pPr>
            <a:r>
              <a:rPr lang="en-US" sz="2828">
                <a:solidFill>
                  <a:srgbClr val="FFFFFF"/>
                </a:solidFill>
                <a:latin typeface="DM Sans Bold"/>
              </a:rPr>
              <a:t>START</a:t>
            </a:r>
          </a:p>
        </p:txBody>
      </p:sp>
      <p:sp>
        <p:nvSpPr>
          <p:cNvPr name="TextBox 5" id="5"/>
          <p:cNvSpPr txBox="true"/>
          <p:nvPr/>
        </p:nvSpPr>
        <p:spPr>
          <a:xfrm rot="0">
            <a:off x="6488461" y="442618"/>
            <a:ext cx="5311078" cy="455726"/>
          </a:xfrm>
          <a:prstGeom prst="rect">
            <a:avLst/>
          </a:prstGeom>
        </p:spPr>
        <p:txBody>
          <a:bodyPr anchor="t" rtlCol="false" tIns="0" lIns="0" bIns="0" rIns="0">
            <a:spAutoFit/>
          </a:bodyPr>
          <a:lstStyle/>
          <a:p>
            <a:pPr algn="ctr">
              <a:lnSpc>
                <a:spcPts val="3959"/>
              </a:lnSpc>
              <a:spcBef>
                <a:spcPct val="0"/>
              </a:spcBef>
            </a:pPr>
            <a:r>
              <a:rPr lang="en-US" sz="2828">
                <a:solidFill>
                  <a:srgbClr val="DD0077"/>
                </a:solidFill>
                <a:latin typeface="DM Sans Bold"/>
              </a:rPr>
              <a:t>CODE FOR ALARM SYSTEM</a:t>
            </a:r>
          </a:p>
        </p:txBody>
      </p:sp>
      <p:sp>
        <p:nvSpPr>
          <p:cNvPr name="TextBox 6" id="6"/>
          <p:cNvSpPr txBox="true"/>
          <p:nvPr/>
        </p:nvSpPr>
        <p:spPr>
          <a:xfrm rot="0">
            <a:off x="1028700" y="1590482"/>
            <a:ext cx="3233886" cy="3927475"/>
          </a:xfrm>
          <a:prstGeom prst="rect">
            <a:avLst/>
          </a:prstGeom>
        </p:spPr>
        <p:txBody>
          <a:bodyPr anchor="t" rtlCol="false" tIns="0" lIns="0" bIns="0" rIns="0">
            <a:spAutoFit/>
          </a:bodyPr>
          <a:lstStyle/>
          <a:p>
            <a:pPr>
              <a:lnSpc>
                <a:spcPts val="3499"/>
              </a:lnSpc>
            </a:pPr>
          </a:p>
          <a:p>
            <a:pPr>
              <a:lnSpc>
                <a:spcPts val="3499"/>
              </a:lnSpc>
            </a:pPr>
            <a:r>
              <a:rPr lang="en-US" sz="2499">
                <a:solidFill>
                  <a:srgbClr val="000000"/>
                </a:solidFill>
                <a:latin typeface="Open Sans Light"/>
              </a:rPr>
              <a:t>void setup() {</a:t>
            </a:r>
          </a:p>
          <a:p>
            <a:pPr>
              <a:lnSpc>
                <a:spcPts val="3499"/>
              </a:lnSpc>
            </a:pPr>
            <a:r>
              <a:rPr lang="en-US" sz="2499">
                <a:solidFill>
                  <a:srgbClr val="000000"/>
                </a:solidFill>
                <a:latin typeface="Open Sans Light"/>
              </a:rPr>
              <a:t>  pinMode(7, OUTPUT);</a:t>
            </a:r>
          </a:p>
          <a:p>
            <a:pPr>
              <a:lnSpc>
                <a:spcPts val="3499"/>
              </a:lnSpc>
            </a:pPr>
            <a:r>
              <a:rPr lang="en-US" sz="2499">
                <a:solidFill>
                  <a:srgbClr val="000000"/>
                </a:solidFill>
                <a:latin typeface="Open Sans Light"/>
              </a:rPr>
              <a:t>}</a:t>
            </a:r>
          </a:p>
          <a:p>
            <a:pPr>
              <a:lnSpc>
                <a:spcPts val="3499"/>
              </a:lnSpc>
            </a:pPr>
          </a:p>
          <a:p>
            <a:pPr>
              <a:lnSpc>
                <a:spcPts val="3499"/>
              </a:lnSpc>
            </a:pPr>
            <a:r>
              <a:rPr lang="en-US" sz="2499">
                <a:solidFill>
                  <a:srgbClr val="000000"/>
                </a:solidFill>
                <a:latin typeface="Open Sans Light"/>
              </a:rPr>
              <a:t>void loop(){</a:t>
            </a:r>
          </a:p>
          <a:p>
            <a:pPr>
              <a:lnSpc>
                <a:spcPts val="3499"/>
              </a:lnSpc>
            </a:pPr>
            <a:r>
              <a:rPr lang="en-US" sz="2499">
                <a:solidFill>
                  <a:srgbClr val="000000"/>
                </a:solidFill>
                <a:latin typeface="Open Sans Light"/>
              </a:rPr>
              <a:t>	tone(7, 220, 100);</a:t>
            </a:r>
          </a:p>
          <a:p>
            <a:pPr>
              <a:lnSpc>
                <a:spcPts val="3499"/>
              </a:lnSpc>
            </a:pPr>
            <a:r>
              <a:rPr lang="en-US" sz="2499">
                <a:solidFill>
                  <a:srgbClr val="000000"/>
                </a:solidFill>
                <a:latin typeface="Open Sans Light"/>
              </a:rPr>
              <a:t>    delay(200);</a:t>
            </a:r>
          </a:p>
          <a:p>
            <a:pPr>
              <a:lnSpc>
                <a:spcPts val="3499"/>
              </a:lnSpc>
            </a:pPr>
            <a:r>
              <a:rPr lang="en-US" sz="2499">
                <a:solidFill>
                  <a:srgbClr val="000000"/>
                </a:solidFill>
                <a:latin typeface="Open Sans Light"/>
              </a:rPr>
              <a:t>}</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1028700"/>
            <a:ext cx="17384733" cy="8856292"/>
            <a:chOff x="0" y="0"/>
            <a:chExt cx="9620467" cy="4900948"/>
          </a:xfrm>
        </p:grpSpPr>
        <p:sp>
          <p:nvSpPr>
            <p:cNvPr name="Freeform 3" id="3"/>
            <p:cNvSpPr/>
            <p:nvPr/>
          </p:nvSpPr>
          <p:spPr>
            <a:xfrm>
              <a:off x="0" y="0"/>
              <a:ext cx="9620467" cy="4900948"/>
            </a:xfrm>
            <a:custGeom>
              <a:avLst/>
              <a:gdLst/>
              <a:ahLst/>
              <a:cxnLst/>
              <a:rect r="r" b="b" t="t" l="l"/>
              <a:pathLst>
                <a:path h="4900948" w="9620467">
                  <a:moveTo>
                    <a:pt x="9496007" y="4900948"/>
                  </a:moveTo>
                  <a:lnTo>
                    <a:pt x="124460" y="4900948"/>
                  </a:lnTo>
                  <a:cubicBezTo>
                    <a:pt x="55880" y="4900948"/>
                    <a:pt x="0" y="4845067"/>
                    <a:pt x="0" y="4776488"/>
                  </a:cubicBezTo>
                  <a:lnTo>
                    <a:pt x="0" y="124460"/>
                  </a:lnTo>
                  <a:cubicBezTo>
                    <a:pt x="0" y="55880"/>
                    <a:pt x="55880" y="0"/>
                    <a:pt x="124460" y="0"/>
                  </a:cubicBezTo>
                  <a:lnTo>
                    <a:pt x="9496007" y="0"/>
                  </a:lnTo>
                  <a:cubicBezTo>
                    <a:pt x="9564587" y="0"/>
                    <a:pt x="9620467" y="55880"/>
                    <a:pt x="9620467" y="124460"/>
                  </a:cubicBezTo>
                  <a:lnTo>
                    <a:pt x="9620467" y="4776488"/>
                  </a:lnTo>
                  <a:cubicBezTo>
                    <a:pt x="9620467" y="4845068"/>
                    <a:pt x="9564587" y="4900948"/>
                    <a:pt x="9496007" y="4900948"/>
                  </a:cubicBezTo>
                  <a:close/>
                </a:path>
              </a:pathLst>
            </a:custGeom>
            <a:solidFill>
              <a:srgbClr val="FFF9DA"/>
            </a:solidFill>
          </p:spPr>
        </p:sp>
      </p:grpSp>
      <p:sp>
        <p:nvSpPr>
          <p:cNvPr name="TextBox 4" id="4"/>
          <p:cNvSpPr txBox="true"/>
          <p:nvPr/>
        </p:nvSpPr>
        <p:spPr>
          <a:xfrm rot="0">
            <a:off x="6488461" y="442618"/>
            <a:ext cx="5311078" cy="455726"/>
          </a:xfrm>
          <a:prstGeom prst="rect">
            <a:avLst/>
          </a:prstGeom>
        </p:spPr>
        <p:txBody>
          <a:bodyPr anchor="t" rtlCol="false" tIns="0" lIns="0" bIns="0" rIns="0">
            <a:spAutoFit/>
          </a:bodyPr>
          <a:lstStyle/>
          <a:p>
            <a:pPr algn="ctr">
              <a:lnSpc>
                <a:spcPts val="3959"/>
              </a:lnSpc>
              <a:spcBef>
                <a:spcPct val="0"/>
              </a:spcBef>
            </a:pPr>
            <a:r>
              <a:rPr lang="en-US" sz="2828">
                <a:solidFill>
                  <a:srgbClr val="DDAF07"/>
                </a:solidFill>
                <a:latin typeface="DM Sans Bold"/>
              </a:rPr>
              <a:t>CODE FOR GPS MODULE</a:t>
            </a:r>
          </a:p>
        </p:txBody>
      </p:sp>
      <p:sp>
        <p:nvSpPr>
          <p:cNvPr name="TextBox 5" id="5"/>
          <p:cNvSpPr txBox="true"/>
          <p:nvPr/>
        </p:nvSpPr>
        <p:spPr>
          <a:xfrm rot="0">
            <a:off x="1321694" y="1132572"/>
            <a:ext cx="16966306" cy="9154428"/>
          </a:xfrm>
          <a:prstGeom prst="rect">
            <a:avLst/>
          </a:prstGeom>
        </p:spPr>
        <p:txBody>
          <a:bodyPr anchor="t" rtlCol="false" tIns="0" lIns="0" bIns="0" rIns="0">
            <a:spAutoFit/>
          </a:bodyPr>
          <a:lstStyle/>
          <a:p>
            <a:pPr>
              <a:lnSpc>
                <a:spcPts val="2161"/>
              </a:lnSpc>
            </a:pPr>
            <a:r>
              <a:rPr lang="en-US" sz="1543">
                <a:solidFill>
                  <a:srgbClr val="000000"/>
                </a:solidFill>
                <a:latin typeface="Open Sans Light"/>
              </a:rPr>
              <a:t>#inclu</a:t>
            </a:r>
            <a:r>
              <a:rPr lang="en-US" sz="1543">
                <a:solidFill>
                  <a:srgbClr val="000000"/>
                </a:solidFill>
                <a:latin typeface="Open Sans Light"/>
              </a:rPr>
              <a:t>de &lt;TinyGPS.h&gt;</a:t>
            </a:r>
          </a:p>
          <a:p>
            <a:pPr>
              <a:lnSpc>
                <a:spcPts val="2161"/>
              </a:lnSpc>
            </a:pPr>
            <a:r>
              <a:rPr lang="en-US" sz="1543">
                <a:solidFill>
                  <a:srgbClr val="000000"/>
                </a:solidFill>
                <a:latin typeface="Open Sans Light"/>
              </a:rPr>
              <a:t>#include &lt;SoftwareSerial.h&gt;</a:t>
            </a:r>
          </a:p>
          <a:p>
            <a:pPr>
              <a:lnSpc>
                <a:spcPts val="2161"/>
              </a:lnSpc>
            </a:pPr>
            <a:r>
              <a:rPr lang="en-US" sz="1543">
                <a:solidFill>
                  <a:srgbClr val="000000"/>
                </a:solidFill>
                <a:latin typeface="Open Sans Light"/>
              </a:rPr>
              <a:t>SoftwareSerial SIM900(7, 8);</a:t>
            </a:r>
          </a:p>
          <a:p>
            <a:pPr>
              <a:lnSpc>
                <a:spcPts val="2161"/>
              </a:lnSpc>
            </a:pPr>
          </a:p>
          <a:p>
            <a:pPr>
              <a:lnSpc>
                <a:spcPts val="2161"/>
              </a:lnSpc>
            </a:pPr>
            <a:r>
              <a:rPr lang="en-US" sz="1543">
                <a:solidFill>
                  <a:srgbClr val="000000"/>
                </a:solidFill>
                <a:latin typeface="Open Sans Light"/>
              </a:rPr>
              <a:t>TinyGPS gps;                    //Creates a new instance of the TinyGPS object</a:t>
            </a:r>
          </a:p>
          <a:p>
            <a:pPr>
              <a:lnSpc>
                <a:spcPts val="2161"/>
              </a:lnSpc>
            </a:pPr>
          </a:p>
          <a:p>
            <a:pPr>
              <a:lnSpc>
                <a:spcPts val="2161"/>
              </a:lnSpc>
            </a:pPr>
            <a:r>
              <a:rPr lang="en-US" sz="1543">
                <a:solidFill>
                  <a:srgbClr val="000000"/>
                </a:solidFill>
                <a:latin typeface="Open Sans Light"/>
              </a:rPr>
              <a:t>void setup()</a:t>
            </a:r>
          </a:p>
          <a:p>
            <a:pPr>
              <a:lnSpc>
                <a:spcPts val="2161"/>
              </a:lnSpc>
            </a:pPr>
            <a:r>
              <a:rPr lang="en-US" sz="1543">
                <a:solidFill>
                  <a:srgbClr val="000000"/>
                </a:solidFill>
                <a:latin typeface="Open Sans Light"/>
              </a:rPr>
              <a:t>{</a:t>
            </a:r>
          </a:p>
          <a:p>
            <a:pPr>
              <a:lnSpc>
                <a:spcPts val="2161"/>
              </a:lnSpc>
            </a:pPr>
            <a:r>
              <a:rPr lang="en-US" sz="1543">
                <a:solidFill>
                  <a:srgbClr val="000000"/>
                </a:solidFill>
                <a:latin typeface="Open Sans Light"/>
              </a:rPr>
              <a:t>Serial.begin(9600);</a:t>
            </a:r>
          </a:p>
          <a:p>
            <a:pPr>
              <a:lnSpc>
                <a:spcPts val="2161"/>
              </a:lnSpc>
            </a:pPr>
            <a:r>
              <a:rPr lang="en-US" sz="1543">
                <a:solidFill>
                  <a:srgbClr val="000000"/>
                </a:solidFill>
                <a:latin typeface="Open Sans Light"/>
              </a:rPr>
              <a:t>SIM900.begin(9600);</a:t>
            </a:r>
          </a:p>
          <a:p>
            <a:pPr>
              <a:lnSpc>
                <a:spcPts val="2161"/>
              </a:lnSpc>
            </a:pPr>
          </a:p>
          <a:p>
            <a:pPr>
              <a:lnSpc>
                <a:spcPts val="2161"/>
              </a:lnSpc>
            </a:pPr>
            <a:r>
              <a:rPr lang="en-US" sz="1543">
                <a:solidFill>
                  <a:srgbClr val="000000"/>
                </a:solidFill>
                <a:latin typeface="Open Sans Light"/>
              </a:rPr>
              <a:t>}</a:t>
            </a:r>
          </a:p>
          <a:p>
            <a:pPr>
              <a:lnSpc>
                <a:spcPts val="2161"/>
              </a:lnSpc>
            </a:pPr>
          </a:p>
          <a:p>
            <a:pPr>
              <a:lnSpc>
                <a:spcPts val="2161"/>
              </a:lnSpc>
            </a:pPr>
            <a:r>
              <a:rPr lang="en-US" sz="1543">
                <a:solidFill>
                  <a:srgbClr val="000000"/>
                </a:solidFill>
                <a:latin typeface="Open Sans Light"/>
              </a:rPr>
              <a:t>void loop()</a:t>
            </a:r>
          </a:p>
          <a:p>
            <a:pPr>
              <a:lnSpc>
                <a:spcPts val="2161"/>
              </a:lnSpc>
            </a:pPr>
            <a:r>
              <a:rPr lang="en-US" sz="1543">
                <a:solidFill>
                  <a:srgbClr val="000000"/>
                </a:solidFill>
                <a:latin typeface="Open Sans Light"/>
              </a:rPr>
              <a:t>{</a:t>
            </a:r>
          </a:p>
          <a:p>
            <a:pPr>
              <a:lnSpc>
                <a:spcPts val="2161"/>
              </a:lnSpc>
            </a:pPr>
            <a:r>
              <a:rPr lang="en-US" sz="1543">
                <a:solidFill>
                  <a:srgbClr val="000000"/>
                </a:solidFill>
                <a:latin typeface="Open Sans Light"/>
              </a:rPr>
              <a:t>bool newData = false;</a:t>
            </a:r>
          </a:p>
          <a:p>
            <a:pPr>
              <a:lnSpc>
                <a:spcPts val="2161"/>
              </a:lnSpc>
            </a:pPr>
            <a:r>
              <a:rPr lang="en-US" sz="1543">
                <a:solidFill>
                  <a:srgbClr val="000000"/>
                </a:solidFill>
                <a:latin typeface="Open Sans Light"/>
              </a:rPr>
              <a:t>unsigned long chars;</a:t>
            </a:r>
          </a:p>
          <a:p>
            <a:pPr>
              <a:lnSpc>
                <a:spcPts val="2161"/>
              </a:lnSpc>
            </a:pPr>
            <a:r>
              <a:rPr lang="en-US" sz="1543">
                <a:solidFill>
                  <a:srgbClr val="000000"/>
                </a:solidFill>
                <a:latin typeface="Open Sans Light"/>
              </a:rPr>
              <a:t>unsigned short sentences, failed;</a:t>
            </a:r>
          </a:p>
          <a:p>
            <a:pPr>
              <a:lnSpc>
                <a:spcPts val="2161"/>
              </a:lnSpc>
            </a:pPr>
          </a:p>
          <a:p>
            <a:pPr>
              <a:lnSpc>
                <a:spcPts val="2161"/>
              </a:lnSpc>
            </a:pPr>
            <a:r>
              <a:rPr lang="en-US" sz="1543">
                <a:solidFill>
                  <a:srgbClr val="000000"/>
                </a:solidFill>
                <a:latin typeface="Open Sans Light"/>
              </a:rPr>
              <a:t>// For one second we parse GPS data and report some key values</a:t>
            </a:r>
          </a:p>
          <a:p>
            <a:pPr>
              <a:lnSpc>
                <a:spcPts val="2161"/>
              </a:lnSpc>
            </a:pPr>
          </a:p>
          <a:p>
            <a:pPr>
              <a:lnSpc>
                <a:spcPts val="2161"/>
              </a:lnSpc>
            </a:pPr>
            <a:r>
              <a:rPr lang="en-US" sz="1543">
                <a:solidFill>
                  <a:srgbClr val="000000"/>
                </a:solidFill>
                <a:latin typeface="Open Sans Light"/>
              </a:rPr>
              <a:t>for (unsigned long start = millis(); millis() - start &lt; 1000;)</a:t>
            </a:r>
          </a:p>
          <a:p>
            <a:pPr>
              <a:lnSpc>
                <a:spcPts val="2161"/>
              </a:lnSpc>
            </a:pPr>
            <a:r>
              <a:rPr lang="en-US" sz="1543">
                <a:solidFill>
                  <a:srgbClr val="000000"/>
                </a:solidFill>
                <a:latin typeface="Open Sans Light"/>
              </a:rPr>
              <a:t>{</a:t>
            </a:r>
          </a:p>
          <a:p>
            <a:pPr>
              <a:lnSpc>
                <a:spcPts val="2161"/>
              </a:lnSpc>
            </a:pPr>
            <a:r>
              <a:rPr lang="en-US" sz="1543">
                <a:solidFill>
                  <a:srgbClr val="000000"/>
                </a:solidFill>
                <a:latin typeface="Open Sans Light"/>
              </a:rPr>
              <a:t>while (Serial.available())</a:t>
            </a:r>
          </a:p>
          <a:p>
            <a:pPr>
              <a:lnSpc>
                <a:spcPts val="2161"/>
              </a:lnSpc>
            </a:pPr>
            <a:r>
              <a:rPr lang="en-US" sz="1543">
                <a:solidFill>
                  <a:srgbClr val="000000"/>
                </a:solidFill>
                <a:latin typeface="Open Sans Light"/>
              </a:rPr>
              <a:t>{</a:t>
            </a:r>
          </a:p>
          <a:p>
            <a:pPr>
              <a:lnSpc>
                <a:spcPts val="2161"/>
              </a:lnSpc>
            </a:pPr>
            <a:r>
              <a:rPr lang="en-US" sz="1543">
                <a:solidFill>
                  <a:srgbClr val="000000"/>
                </a:solidFill>
                <a:latin typeface="Open Sans Light"/>
              </a:rPr>
              <a:t>char c = Serial.read();</a:t>
            </a:r>
          </a:p>
          <a:p>
            <a:pPr>
              <a:lnSpc>
                <a:spcPts val="2161"/>
              </a:lnSpc>
            </a:pPr>
          </a:p>
          <a:p>
            <a:pPr>
              <a:lnSpc>
                <a:spcPts val="2161"/>
              </a:lnSpc>
            </a:pPr>
            <a:r>
              <a:rPr lang="en-US" sz="1543">
                <a:solidFill>
                  <a:srgbClr val="000000"/>
                </a:solidFill>
                <a:latin typeface="Open Sans Light"/>
              </a:rPr>
              <a:t>//Serial.print(c);</a:t>
            </a:r>
          </a:p>
          <a:p>
            <a:pPr>
              <a:lnSpc>
                <a:spcPts val="2161"/>
              </a:lnSpc>
            </a:pPr>
            <a:r>
              <a:rPr lang="en-US" sz="1543">
                <a:solidFill>
                  <a:srgbClr val="000000"/>
                </a:solidFill>
                <a:latin typeface="Open Sans Light"/>
              </a:rPr>
              <a:t>if (gps.encode(c))</a:t>
            </a:r>
          </a:p>
          <a:p>
            <a:pPr>
              <a:lnSpc>
                <a:spcPts val="2161"/>
              </a:lnSpc>
            </a:pPr>
            <a:r>
              <a:rPr lang="en-US" sz="1543">
                <a:solidFill>
                  <a:srgbClr val="000000"/>
                </a:solidFill>
                <a:latin typeface="Open Sans Light"/>
              </a:rPr>
              <a:t>newData = true;</a:t>
            </a:r>
          </a:p>
          <a:p>
            <a:pPr>
              <a:lnSpc>
                <a:spcPts val="2161"/>
              </a:lnSpc>
            </a:pPr>
            <a:r>
              <a:rPr lang="en-US" sz="1543">
                <a:solidFill>
                  <a:srgbClr val="000000"/>
                </a:solidFill>
                <a:latin typeface="Open Sans Light"/>
              </a:rPr>
              <a:t>}</a:t>
            </a:r>
          </a:p>
          <a:p>
            <a:pPr>
              <a:lnSpc>
                <a:spcPts val="2161"/>
              </a:lnSpc>
            </a:pPr>
            <a:r>
              <a:rPr lang="en-US" sz="1543">
                <a:solidFill>
                  <a:srgbClr val="000000"/>
                </a:solidFill>
                <a:latin typeface="Open Sans Light"/>
              </a:rPr>
              <a:t>}</a:t>
            </a:r>
          </a:p>
          <a:p>
            <a:pPr>
              <a:lnSpc>
                <a:spcPts val="2161"/>
              </a:lnSpc>
            </a:pPr>
          </a:p>
          <a:p>
            <a:pPr>
              <a:lnSpc>
                <a:spcPts val="2161"/>
              </a:lnSpc>
            </a:pP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1028700"/>
            <a:ext cx="17384733" cy="8856292"/>
            <a:chOff x="0" y="0"/>
            <a:chExt cx="9620467" cy="4900948"/>
          </a:xfrm>
        </p:grpSpPr>
        <p:sp>
          <p:nvSpPr>
            <p:cNvPr name="Freeform 3" id="3"/>
            <p:cNvSpPr/>
            <p:nvPr/>
          </p:nvSpPr>
          <p:spPr>
            <a:xfrm>
              <a:off x="0" y="0"/>
              <a:ext cx="9620467" cy="4900948"/>
            </a:xfrm>
            <a:custGeom>
              <a:avLst/>
              <a:gdLst/>
              <a:ahLst/>
              <a:cxnLst/>
              <a:rect r="r" b="b" t="t" l="l"/>
              <a:pathLst>
                <a:path h="4900948" w="9620467">
                  <a:moveTo>
                    <a:pt x="9496007" y="4900948"/>
                  </a:moveTo>
                  <a:lnTo>
                    <a:pt x="124460" y="4900948"/>
                  </a:lnTo>
                  <a:cubicBezTo>
                    <a:pt x="55880" y="4900948"/>
                    <a:pt x="0" y="4845067"/>
                    <a:pt x="0" y="4776488"/>
                  </a:cubicBezTo>
                  <a:lnTo>
                    <a:pt x="0" y="124460"/>
                  </a:lnTo>
                  <a:cubicBezTo>
                    <a:pt x="0" y="55880"/>
                    <a:pt x="55880" y="0"/>
                    <a:pt x="124460" y="0"/>
                  </a:cubicBezTo>
                  <a:lnTo>
                    <a:pt x="9496007" y="0"/>
                  </a:lnTo>
                  <a:cubicBezTo>
                    <a:pt x="9564587" y="0"/>
                    <a:pt x="9620467" y="55880"/>
                    <a:pt x="9620467" y="124460"/>
                  </a:cubicBezTo>
                  <a:lnTo>
                    <a:pt x="9620467" y="4776488"/>
                  </a:lnTo>
                  <a:cubicBezTo>
                    <a:pt x="9620467" y="4845068"/>
                    <a:pt x="9564587" y="4900948"/>
                    <a:pt x="9496007" y="4900948"/>
                  </a:cubicBezTo>
                  <a:close/>
                </a:path>
              </a:pathLst>
            </a:custGeom>
            <a:solidFill>
              <a:srgbClr val="FFF9DA"/>
            </a:solidFill>
          </p:spPr>
        </p:sp>
      </p:grpSp>
      <p:sp>
        <p:nvSpPr>
          <p:cNvPr name="TextBox 4" id="4"/>
          <p:cNvSpPr txBox="true"/>
          <p:nvPr/>
        </p:nvSpPr>
        <p:spPr>
          <a:xfrm rot="0">
            <a:off x="6488461" y="442618"/>
            <a:ext cx="5311078" cy="455726"/>
          </a:xfrm>
          <a:prstGeom prst="rect">
            <a:avLst/>
          </a:prstGeom>
        </p:spPr>
        <p:txBody>
          <a:bodyPr anchor="t" rtlCol="false" tIns="0" lIns="0" bIns="0" rIns="0">
            <a:spAutoFit/>
          </a:bodyPr>
          <a:lstStyle/>
          <a:p>
            <a:pPr algn="ctr">
              <a:lnSpc>
                <a:spcPts val="3959"/>
              </a:lnSpc>
              <a:spcBef>
                <a:spcPct val="0"/>
              </a:spcBef>
            </a:pPr>
            <a:r>
              <a:rPr lang="en-US" sz="2828">
                <a:solidFill>
                  <a:srgbClr val="DDAF07"/>
                </a:solidFill>
                <a:latin typeface="DM Sans Bold"/>
              </a:rPr>
              <a:t>CODE FOR GPS MODULE</a:t>
            </a:r>
          </a:p>
        </p:txBody>
      </p:sp>
      <p:sp>
        <p:nvSpPr>
          <p:cNvPr name="TextBox 5" id="5"/>
          <p:cNvSpPr txBox="true"/>
          <p:nvPr/>
        </p:nvSpPr>
        <p:spPr>
          <a:xfrm rot="0">
            <a:off x="1321694" y="1183216"/>
            <a:ext cx="16966306" cy="8518686"/>
          </a:xfrm>
          <a:prstGeom prst="rect">
            <a:avLst/>
          </a:prstGeom>
        </p:spPr>
        <p:txBody>
          <a:bodyPr anchor="t" rtlCol="false" tIns="0" lIns="0" bIns="0" rIns="0">
            <a:spAutoFit/>
          </a:bodyPr>
          <a:lstStyle/>
          <a:p>
            <a:pPr>
              <a:lnSpc>
                <a:spcPts val="2441"/>
              </a:lnSpc>
            </a:pPr>
            <a:r>
              <a:rPr lang="en-US" sz="1743">
                <a:solidFill>
                  <a:srgbClr val="000000"/>
                </a:solidFill>
                <a:latin typeface="Open Sans Light"/>
              </a:rPr>
              <a:t>if (newData) //If newData is tru</a:t>
            </a:r>
            <a:r>
              <a:rPr lang="en-US" sz="1743">
                <a:solidFill>
                  <a:srgbClr val="000000"/>
                </a:solidFill>
                <a:latin typeface="Open Sans Light"/>
              </a:rPr>
              <a:t>e</a:t>
            </a:r>
          </a:p>
          <a:p>
            <a:pPr>
              <a:lnSpc>
                <a:spcPts val="2441"/>
              </a:lnSpc>
            </a:pPr>
            <a:r>
              <a:rPr lang="en-US" sz="1743">
                <a:solidFill>
                  <a:srgbClr val="000000"/>
                </a:solidFill>
                <a:latin typeface="Open Sans Light"/>
              </a:rPr>
              <a:t>{</a:t>
            </a:r>
          </a:p>
          <a:p>
            <a:pPr>
              <a:lnSpc>
                <a:spcPts val="2441"/>
              </a:lnSpc>
            </a:pPr>
            <a:r>
              <a:rPr lang="en-US" sz="1743">
                <a:solidFill>
                  <a:srgbClr val="000000"/>
                </a:solidFill>
                <a:latin typeface="Open Sans Light"/>
              </a:rPr>
              <a:t>float flat, flon;</a:t>
            </a:r>
          </a:p>
          <a:p>
            <a:pPr>
              <a:lnSpc>
                <a:spcPts val="2441"/>
              </a:lnSpc>
            </a:pPr>
            <a:r>
              <a:rPr lang="en-US" sz="1743">
                <a:solidFill>
                  <a:srgbClr val="000000"/>
                </a:solidFill>
                <a:latin typeface="Open Sans Light"/>
              </a:rPr>
              <a:t>unsigned long age;</a:t>
            </a:r>
          </a:p>
          <a:p>
            <a:pPr>
              <a:lnSpc>
                <a:spcPts val="2441"/>
              </a:lnSpc>
            </a:pPr>
          </a:p>
          <a:p>
            <a:pPr>
              <a:lnSpc>
                <a:spcPts val="2441"/>
              </a:lnSpc>
            </a:pPr>
            <a:r>
              <a:rPr lang="en-US" sz="1743">
                <a:solidFill>
                  <a:srgbClr val="000000"/>
                </a:solidFill>
                <a:latin typeface="Open Sans Light"/>
              </a:rPr>
              <a:t>gps.f_get_position(&amp;flat, &amp;flon, &amp;age);</a:t>
            </a:r>
          </a:p>
          <a:p>
            <a:pPr>
              <a:lnSpc>
                <a:spcPts val="2441"/>
              </a:lnSpc>
            </a:pPr>
            <a:r>
              <a:rPr lang="en-US" sz="1743">
                <a:solidFill>
                  <a:srgbClr val="000000"/>
                </a:solidFill>
                <a:latin typeface="Open Sans Light"/>
              </a:rPr>
              <a:t>SIM900.print("AT+CMGF=1\r");</a:t>
            </a:r>
          </a:p>
          <a:p>
            <a:pPr>
              <a:lnSpc>
                <a:spcPts val="2441"/>
              </a:lnSpc>
            </a:pPr>
            <a:r>
              <a:rPr lang="en-US" sz="1743">
                <a:solidFill>
                  <a:srgbClr val="000000"/>
                </a:solidFill>
                <a:latin typeface="Open Sans Light"/>
              </a:rPr>
              <a:t>delay(400);</a:t>
            </a:r>
          </a:p>
          <a:p>
            <a:pPr>
              <a:lnSpc>
                <a:spcPts val="2441"/>
              </a:lnSpc>
            </a:pPr>
          </a:p>
          <a:p>
            <a:pPr>
              <a:lnSpc>
                <a:spcPts val="2441"/>
              </a:lnSpc>
            </a:pPr>
            <a:r>
              <a:rPr lang="en-US" sz="1743">
                <a:solidFill>
                  <a:srgbClr val="000000"/>
                </a:solidFill>
                <a:latin typeface="Open Sans Light"/>
              </a:rPr>
              <a:t>SIM900.println("AT + CMGS = \"+91xxxxxxxxxx\"");                        // recipient's mobile number with country code</a:t>
            </a:r>
          </a:p>
          <a:p>
            <a:pPr>
              <a:lnSpc>
                <a:spcPts val="2441"/>
              </a:lnSpc>
            </a:pPr>
            <a:r>
              <a:rPr lang="en-US" sz="1743">
                <a:solidFill>
                  <a:srgbClr val="000000"/>
                </a:solidFill>
                <a:latin typeface="Open Sans Light"/>
              </a:rPr>
              <a:t>delay(300);</a:t>
            </a:r>
          </a:p>
          <a:p>
            <a:pPr>
              <a:lnSpc>
                <a:spcPts val="2441"/>
              </a:lnSpc>
            </a:pPr>
          </a:p>
          <a:p>
            <a:pPr>
              <a:lnSpc>
                <a:spcPts val="2441"/>
              </a:lnSpc>
            </a:pPr>
            <a:r>
              <a:rPr lang="en-US" sz="1743">
                <a:solidFill>
                  <a:srgbClr val="000000"/>
                </a:solidFill>
                <a:latin typeface="Open Sans Light"/>
              </a:rPr>
              <a:t>SIM900.print("Latitude = ");</a:t>
            </a:r>
          </a:p>
          <a:p>
            <a:pPr>
              <a:lnSpc>
                <a:spcPts val="2441"/>
              </a:lnSpc>
            </a:pPr>
            <a:r>
              <a:rPr lang="en-US" sz="1743">
                <a:solidFill>
                  <a:srgbClr val="000000"/>
                </a:solidFill>
                <a:latin typeface="Open Sans Light"/>
              </a:rPr>
              <a:t>SIM900.</a:t>
            </a:r>
            <a:r>
              <a:rPr lang="en-US" sz="1743">
                <a:solidFill>
                  <a:srgbClr val="000000"/>
                </a:solidFill>
                <a:latin typeface="Open Sans Light"/>
              </a:rPr>
              <a:t>print(flat == TinyGPS::GPS_INVALID_F_ANGLE ? 0.0 : flat, 6);</a:t>
            </a:r>
          </a:p>
          <a:p>
            <a:pPr>
              <a:lnSpc>
                <a:spcPts val="2441"/>
              </a:lnSpc>
            </a:pPr>
            <a:r>
              <a:rPr lang="en-US" sz="1743">
                <a:solidFill>
                  <a:srgbClr val="000000"/>
                </a:solidFill>
                <a:latin typeface="Open Sans Light"/>
              </a:rPr>
              <a:t>SIM900.print(" Longitude = ");</a:t>
            </a:r>
          </a:p>
          <a:p>
            <a:pPr>
              <a:lnSpc>
                <a:spcPts val="2441"/>
              </a:lnSpc>
            </a:pPr>
            <a:r>
              <a:rPr lang="en-US" sz="1743">
                <a:solidFill>
                  <a:srgbClr val="000000"/>
                </a:solidFill>
                <a:latin typeface="Open Sans Light"/>
              </a:rPr>
              <a:t>SIM900.print(flon == TinyGPS::GPS_INVALID_F_ANGLE ? 0.0 : flon, 6);</a:t>
            </a:r>
          </a:p>
          <a:p>
            <a:pPr>
              <a:lnSpc>
                <a:spcPts val="2441"/>
              </a:lnSpc>
            </a:pPr>
            <a:r>
              <a:rPr lang="en-US" sz="1743">
                <a:solidFill>
                  <a:srgbClr val="000000"/>
                </a:solidFill>
                <a:latin typeface="Open Sans Light"/>
              </a:rPr>
              <a:t>delay(200);</a:t>
            </a:r>
          </a:p>
          <a:p>
            <a:pPr>
              <a:lnSpc>
                <a:spcPts val="2441"/>
              </a:lnSpc>
            </a:pPr>
          </a:p>
          <a:p>
            <a:pPr>
              <a:lnSpc>
                <a:spcPts val="2441"/>
              </a:lnSpc>
            </a:pPr>
            <a:r>
              <a:rPr lang="en-US" sz="1743">
                <a:solidFill>
                  <a:srgbClr val="000000"/>
                </a:solidFill>
                <a:latin typeface="Open Sans Light"/>
              </a:rPr>
              <a:t>SIM900.println((char)26); // End AT command with a ^Z, ASCII code 26</a:t>
            </a:r>
          </a:p>
          <a:p>
            <a:pPr>
              <a:lnSpc>
                <a:spcPts val="2441"/>
              </a:lnSpc>
            </a:pPr>
            <a:r>
              <a:rPr lang="en-US" sz="1743">
                <a:solidFill>
                  <a:srgbClr val="000000"/>
                </a:solidFill>
                <a:latin typeface="Open Sans Light"/>
              </a:rPr>
              <a:t>delay(200);</a:t>
            </a:r>
          </a:p>
          <a:p>
            <a:pPr>
              <a:lnSpc>
                <a:spcPts val="2441"/>
              </a:lnSpc>
            </a:pPr>
            <a:r>
              <a:rPr lang="en-US" sz="1743">
                <a:solidFill>
                  <a:srgbClr val="000000"/>
                </a:solidFill>
                <a:latin typeface="Open Sans Light"/>
              </a:rPr>
              <a:t>SIM900.println();</a:t>
            </a:r>
          </a:p>
          <a:p>
            <a:pPr>
              <a:lnSpc>
                <a:spcPts val="2441"/>
              </a:lnSpc>
            </a:pPr>
            <a:r>
              <a:rPr lang="en-US" sz="1743">
                <a:solidFill>
                  <a:srgbClr val="000000"/>
                </a:solidFill>
                <a:latin typeface="Open Sans Light"/>
              </a:rPr>
              <a:t>}</a:t>
            </a:r>
          </a:p>
          <a:p>
            <a:pPr>
              <a:lnSpc>
                <a:spcPts val="2441"/>
              </a:lnSpc>
            </a:pPr>
          </a:p>
          <a:p>
            <a:pPr>
              <a:lnSpc>
                <a:spcPts val="2441"/>
              </a:lnSpc>
            </a:pPr>
            <a:r>
              <a:rPr lang="en-US" sz="1743">
                <a:solidFill>
                  <a:srgbClr val="000000"/>
                </a:solidFill>
                <a:latin typeface="Open Sans Light"/>
              </a:rPr>
              <a:t>Serial.println(failed);</a:t>
            </a:r>
          </a:p>
          <a:p>
            <a:pPr>
              <a:lnSpc>
                <a:spcPts val="2441"/>
              </a:lnSpc>
            </a:pPr>
            <a:r>
              <a:rPr lang="en-US" sz="1743">
                <a:solidFill>
                  <a:srgbClr val="000000"/>
                </a:solidFill>
                <a:latin typeface="Open Sans Light"/>
              </a:rPr>
              <a:t>// if (chars == 0)</a:t>
            </a:r>
          </a:p>
          <a:p>
            <a:pPr>
              <a:lnSpc>
                <a:spcPts val="2441"/>
              </a:lnSpc>
            </a:pPr>
            <a:r>
              <a:rPr lang="en-US" sz="1743">
                <a:solidFill>
                  <a:srgbClr val="000000"/>
                </a:solidFill>
                <a:latin typeface="Open Sans Light"/>
              </a:rPr>
              <a:t>// Serial.println("** No characters received from GPS: check wiring **");</a:t>
            </a:r>
          </a:p>
          <a:p>
            <a:pPr>
              <a:lnSpc>
                <a:spcPts val="2441"/>
              </a:lnSpc>
            </a:pPr>
            <a:r>
              <a:rPr lang="en-US" sz="1743">
                <a:solidFill>
                  <a:srgbClr val="000000"/>
                </a:solidFill>
                <a:latin typeface="Open Sans Light"/>
              </a:rPr>
              <a:t>}</a:t>
            </a:r>
          </a:p>
          <a:p>
            <a:pPr>
              <a:lnSpc>
                <a:spcPts val="2441"/>
              </a:lnSpc>
            </a:pP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838991" y="1028700"/>
            <a:ext cx="10610018" cy="1193660"/>
            <a:chOff x="0" y="0"/>
            <a:chExt cx="5870058" cy="660400"/>
          </a:xfrm>
        </p:grpSpPr>
        <p:sp>
          <p:nvSpPr>
            <p:cNvPr name="Freeform 3" id="3"/>
            <p:cNvSpPr/>
            <p:nvPr/>
          </p:nvSpPr>
          <p:spPr>
            <a:xfrm>
              <a:off x="0" y="0"/>
              <a:ext cx="5870058" cy="660400"/>
            </a:xfrm>
            <a:custGeom>
              <a:avLst/>
              <a:gdLst/>
              <a:ahLst/>
              <a:cxnLst/>
              <a:rect r="r" b="b" t="t" l="l"/>
              <a:pathLst>
                <a:path h="660400" w="5870058">
                  <a:moveTo>
                    <a:pt x="5745598" y="660400"/>
                  </a:moveTo>
                  <a:lnTo>
                    <a:pt x="124460" y="660400"/>
                  </a:lnTo>
                  <a:cubicBezTo>
                    <a:pt x="55880" y="660400"/>
                    <a:pt x="0" y="604520"/>
                    <a:pt x="0" y="535940"/>
                  </a:cubicBezTo>
                  <a:lnTo>
                    <a:pt x="0" y="124460"/>
                  </a:lnTo>
                  <a:cubicBezTo>
                    <a:pt x="0" y="55880"/>
                    <a:pt x="55880" y="0"/>
                    <a:pt x="124460" y="0"/>
                  </a:cubicBezTo>
                  <a:lnTo>
                    <a:pt x="5745598" y="0"/>
                  </a:lnTo>
                  <a:cubicBezTo>
                    <a:pt x="5814178" y="0"/>
                    <a:pt x="5870058" y="55880"/>
                    <a:pt x="5870058" y="124460"/>
                  </a:cubicBezTo>
                  <a:lnTo>
                    <a:pt x="5870058" y="535940"/>
                  </a:lnTo>
                  <a:cubicBezTo>
                    <a:pt x="5870058" y="604520"/>
                    <a:pt x="5814178" y="660400"/>
                    <a:pt x="5745598" y="660400"/>
                  </a:cubicBezTo>
                  <a:close/>
                </a:path>
              </a:pathLst>
            </a:custGeom>
            <a:solidFill>
              <a:srgbClr val="35A1F4"/>
            </a:solidFill>
          </p:spPr>
        </p:sp>
      </p:grpSp>
      <p:sp>
        <p:nvSpPr>
          <p:cNvPr name="TextBox 4" id="4"/>
          <p:cNvSpPr txBox="true"/>
          <p:nvPr/>
        </p:nvSpPr>
        <p:spPr>
          <a:xfrm rot="0">
            <a:off x="4693981" y="1286440"/>
            <a:ext cx="9101138" cy="763905"/>
          </a:xfrm>
          <a:prstGeom prst="rect">
            <a:avLst/>
          </a:prstGeom>
        </p:spPr>
        <p:txBody>
          <a:bodyPr anchor="t" rtlCol="false" tIns="0" lIns="0" bIns="0" rIns="0">
            <a:spAutoFit/>
          </a:bodyPr>
          <a:lstStyle/>
          <a:p>
            <a:pPr>
              <a:lnSpc>
                <a:spcPts val="5880"/>
              </a:lnSpc>
            </a:pPr>
            <a:r>
              <a:rPr lang="en-US" sz="5600">
                <a:solidFill>
                  <a:srgbClr val="FFFFFF"/>
                </a:solidFill>
                <a:latin typeface="DM Sans"/>
              </a:rPr>
              <a:t>Future Scope of the project</a:t>
            </a:r>
          </a:p>
        </p:txBody>
      </p:sp>
      <p:sp>
        <p:nvSpPr>
          <p:cNvPr name="TextBox 5" id="5"/>
          <p:cNvSpPr txBox="true"/>
          <p:nvPr/>
        </p:nvSpPr>
        <p:spPr>
          <a:xfrm rot="0">
            <a:off x="2214723" y="2864485"/>
            <a:ext cx="14059653" cy="6851015"/>
          </a:xfrm>
          <a:prstGeom prst="rect">
            <a:avLst/>
          </a:prstGeom>
        </p:spPr>
        <p:txBody>
          <a:bodyPr anchor="t" rtlCol="false" tIns="0" lIns="0" bIns="0" rIns="0">
            <a:spAutoFit/>
          </a:bodyPr>
          <a:lstStyle/>
          <a:p>
            <a:pPr>
              <a:lnSpc>
                <a:spcPts val="3639"/>
              </a:lnSpc>
            </a:pPr>
            <a:r>
              <a:rPr lang="en-US" sz="2800">
                <a:solidFill>
                  <a:srgbClr val="000000"/>
                </a:solidFill>
                <a:latin typeface="DM Sans"/>
              </a:rPr>
              <a:t>This project when integrated into a single unit can be used in automobiles as a safety device.</a:t>
            </a:r>
          </a:p>
          <a:p>
            <a:pPr>
              <a:lnSpc>
                <a:spcPts val="3639"/>
              </a:lnSpc>
            </a:pPr>
          </a:p>
          <a:p>
            <a:pPr>
              <a:lnSpc>
                <a:spcPts val="3639"/>
              </a:lnSpc>
            </a:pPr>
            <a:r>
              <a:rPr lang="en-US" sz="2799">
                <a:solidFill>
                  <a:srgbClr val="000000"/>
                </a:solidFill>
                <a:latin typeface="DM Sans"/>
              </a:rPr>
              <a:t>It will help save many lives with its early messaging system to alert hospitals or ambulances. Its alarm system will alert nearby people who could provide the injured with first aid.</a:t>
            </a:r>
          </a:p>
          <a:p>
            <a:pPr>
              <a:lnSpc>
                <a:spcPts val="3639"/>
              </a:lnSpc>
            </a:pPr>
          </a:p>
          <a:p>
            <a:pPr>
              <a:lnSpc>
                <a:spcPts val="3639"/>
              </a:lnSpc>
            </a:pPr>
            <a:r>
              <a:rPr lang="en-US" sz="2799">
                <a:solidFill>
                  <a:srgbClr val="000000"/>
                </a:solidFill>
                <a:latin typeface="DM Sans"/>
              </a:rPr>
              <a:t>It can also be used by police to detect the location of the vehicle and catch the thief.</a:t>
            </a:r>
          </a:p>
          <a:p>
            <a:pPr>
              <a:lnSpc>
                <a:spcPts val="3639"/>
              </a:lnSpc>
            </a:pPr>
          </a:p>
          <a:p>
            <a:pPr>
              <a:lnSpc>
                <a:spcPts val="3639"/>
              </a:lnSpc>
            </a:pPr>
            <a:r>
              <a:rPr lang="en-US" sz="2799">
                <a:solidFill>
                  <a:srgbClr val="000000"/>
                </a:solidFill>
                <a:latin typeface="DM Sans"/>
              </a:rPr>
              <a:t>when attached to a data storage device, this device can also be used to track the history of the automobile.</a:t>
            </a:r>
          </a:p>
          <a:p>
            <a:pPr>
              <a:lnSpc>
                <a:spcPts val="3639"/>
              </a:lnSpc>
            </a:pPr>
          </a:p>
          <a:p>
            <a:pPr algn="l" marL="0" indent="0" lvl="0">
              <a:lnSpc>
                <a:spcPts val="3640"/>
              </a:lnSpc>
            </a:pPr>
            <a:r>
              <a:rPr lang="en-US" sz="2799">
                <a:solidFill>
                  <a:srgbClr val="000000"/>
                </a:solidFill>
                <a:latin typeface="DM Sans"/>
              </a:rPr>
              <a:t>With the advancement in technology and growing demand for electrical automobiles, this device can make its way into the market easily as a safety and theft security device.</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9FCFF"/>
        </a:solidFill>
      </p:bgPr>
    </p:bg>
    <p:spTree>
      <p:nvGrpSpPr>
        <p:cNvPr id="1" name=""/>
        <p:cNvGrpSpPr/>
        <p:nvPr/>
      </p:nvGrpSpPr>
      <p:grpSpPr>
        <a:xfrm>
          <a:off x="0" y="0"/>
          <a:ext cx="0" cy="0"/>
          <a:chOff x="0" y="0"/>
          <a:chExt cx="0" cy="0"/>
        </a:xfrm>
      </p:grpSpPr>
      <p:grpSp>
        <p:nvGrpSpPr>
          <p:cNvPr name="Group 2" id="2"/>
          <p:cNvGrpSpPr/>
          <p:nvPr/>
        </p:nvGrpSpPr>
        <p:grpSpPr>
          <a:xfrm rot="0">
            <a:off x="7389896" y="2845337"/>
            <a:ext cx="10570511" cy="1297341"/>
            <a:chOff x="0" y="0"/>
            <a:chExt cx="14094014" cy="1729787"/>
          </a:xfrm>
        </p:grpSpPr>
        <p:grpSp>
          <p:nvGrpSpPr>
            <p:cNvPr name="Group 3" id="3"/>
            <p:cNvGrpSpPr/>
            <p:nvPr/>
          </p:nvGrpSpPr>
          <p:grpSpPr>
            <a:xfrm rot="0">
              <a:off x="1129425" y="0"/>
              <a:ext cx="12964589" cy="1729787"/>
              <a:chOff x="0" y="0"/>
              <a:chExt cx="14344420" cy="1913890"/>
            </a:xfrm>
          </p:grpSpPr>
          <p:sp>
            <p:nvSpPr>
              <p:cNvPr name="Freeform 4" id="4"/>
              <p:cNvSpPr/>
              <p:nvPr/>
            </p:nvSpPr>
            <p:spPr>
              <a:xfrm>
                <a:off x="0" y="0"/>
                <a:ext cx="14344421" cy="1913890"/>
              </a:xfrm>
              <a:custGeom>
                <a:avLst/>
                <a:gdLst/>
                <a:ahLst/>
                <a:cxnLst/>
                <a:rect r="r" b="b" t="t" l="l"/>
                <a:pathLst>
                  <a:path h="1913890" w="14344421">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A9DAFF"/>
              </a:solidFill>
            </p:spPr>
          </p:sp>
        </p:grpSp>
        <p:grpSp>
          <p:nvGrpSpPr>
            <p:cNvPr name="Group 5" id="5"/>
            <p:cNvGrpSpPr/>
            <p:nvPr/>
          </p:nvGrpSpPr>
          <p:grpSpPr>
            <a:xfrm rot="0">
              <a:off x="0" y="0"/>
              <a:ext cx="1729787" cy="1729787"/>
              <a:chOff x="0" y="0"/>
              <a:chExt cx="1913890" cy="1913890"/>
            </a:xfrm>
          </p:grpSpPr>
          <p:sp>
            <p:nvSpPr>
              <p:cNvPr name="Freeform 6" id="6"/>
              <p:cNvSpPr/>
              <p:nvPr/>
            </p:nvSpPr>
            <p:spPr>
              <a:xfrm>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35A1F4"/>
              </a:solidFill>
            </p:spPr>
          </p:sp>
        </p:grpSp>
        <p:sp>
          <p:nvSpPr>
            <p:cNvPr name="TextBox 7" id="7"/>
            <p:cNvSpPr txBox="true"/>
            <p:nvPr/>
          </p:nvSpPr>
          <p:spPr>
            <a:xfrm rot="0">
              <a:off x="465148" y="381727"/>
              <a:ext cx="855935" cy="1013958"/>
            </a:xfrm>
            <a:prstGeom prst="rect">
              <a:avLst/>
            </a:prstGeom>
          </p:spPr>
          <p:txBody>
            <a:bodyPr anchor="t" rtlCol="false" tIns="0" lIns="0" bIns="0" rIns="0">
              <a:spAutoFit/>
            </a:bodyPr>
            <a:lstStyle/>
            <a:p>
              <a:pPr algn="ctr">
                <a:lnSpc>
                  <a:spcPts val="5866"/>
                </a:lnSpc>
              </a:pPr>
              <a:r>
                <a:rPr lang="en-US" sz="5333">
                  <a:solidFill>
                    <a:srgbClr val="FFFFFF"/>
                  </a:solidFill>
                  <a:latin typeface="DM Sans Bold"/>
                </a:rPr>
                <a:t>1</a:t>
              </a:r>
            </a:p>
          </p:txBody>
        </p:sp>
      </p:grpSp>
      <p:grpSp>
        <p:nvGrpSpPr>
          <p:cNvPr name="Group 8" id="8"/>
          <p:cNvGrpSpPr/>
          <p:nvPr/>
        </p:nvGrpSpPr>
        <p:grpSpPr>
          <a:xfrm rot="0">
            <a:off x="7389896" y="6598080"/>
            <a:ext cx="10570511" cy="1297341"/>
            <a:chOff x="0" y="0"/>
            <a:chExt cx="14094014" cy="1729787"/>
          </a:xfrm>
        </p:grpSpPr>
        <p:grpSp>
          <p:nvGrpSpPr>
            <p:cNvPr name="Group 9" id="9"/>
            <p:cNvGrpSpPr/>
            <p:nvPr/>
          </p:nvGrpSpPr>
          <p:grpSpPr>
            <a:xfrm rot="0">
              <a:off x="1129425" y="0"/>
              <a:ext cx="12964589" cy="1729787"/>
              <a:chOff x="0" y="0"/>
              <a:chExt cx="14344420" cy="1913890"/>
            </a:xfrm>
          </p:grpSpPr>
          <p:sp>
            <p:nvSpPr>
              <p:cNvPr name="Freeform 10" id="10"/>
              <p:cNvSpPr/>
              <p:nvPr/>
            </p:nvSpPr>
            <p:spPr>
              <a:xfrm>
                <a:off x="0" y="0"/>
                <a:ext cx="14344421" cy="1913890"/>
              </a:xfrm>
              <a:custGeom>
                <a:avLst/>
                <a:gdLst/>
                <a:ahLst/>
                <a:cxnLst/>
                <a:rect r="r" b="b" t="t" l="l"/>
                <a:pathLst>
                  <a:path h="1913890" w="14344421">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A9DAFF"/>
              </a:solidFill>
            </p:spPr>
          </p:sp>
        </p:grpSp>
        <p:grpSp>
          <p:nvGrpSpPr>
            <p:cNvPr name="Group 11" id="11"/>
            <p:cNvGrpSpPr/>
            <p:nvPr/>
          </p:nvGrpSpPr>
          <p:grpSpPr>
            <a:xfrm rot="0">
              <a:off x="0" y="0"/>
              <a:ext cx="1729787" cy="1729787"/>
              <a:chOff x="0" y="0"/>
              <a:chExt cx="1913890" cy="1913890"/>
            </a:xfrm>
          </p:grpSpPr>
          <p:sp>
            <p:nvSpPr>
              <p:cNvPr name="Freeform 12" id="12"/>
              <p:cNvSpPr/>
              <p:nvPr/>
            </p:nvSpPr>
            <p:spPr>
              <a:xfrm>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35A1F4"/>
              </a:solidFill>
            </p:spPr>
          </p:sp>
        </p:grpSp>
        <p:sp>
          <p:nvSpPr>
            <p:cNvPr name="TextBox 13" id="13"/>
            <p:cNvSpPr txBox="true"/>
            <p:nvPr/>
          </p:nvSpPr>
          <p:spPr>
            <a:xfrm rot="0">
              <a:off x="2140206" y="358821"/>
              <a:ext cx="10323485" cy="571464"/>
            </a:xfrm>
            <a:prstGeom prst="rect">
              <a:avLst/>
            </a:prstGeom>
          </p:spPr>
          <p:txBody>
            <a:bodyPr anchor="t" rtlCol="false" tIns="0" lIns="0" bIns="0" rIns="0">
              <a:spAutoFit/>
            </a:bodyPr>
            <a:lstStyle/>
            <a:p>
              <a:pPr algn="l" marL="0" indent="0" lvl="0">
                <a:lnSpc>
                  <a:spcPts val="3647"/>
                </a:lnSpc>
                <a:spcBef>
                  <a:spcPct val="0"/>
                </a:spcBef>
              </a:pPr>
            </a:p>
          </p:txBody>
        </p:sp>
        <p:sp>
          <p:nvSpPr>
            <p:cNvPr name="TextBox 14" id="14"/>
            <p:cNvSpPr txBox="true"/>
            <p:nvPr/>
          </p:nvSpPr>
          <p:spPr>
            <a:xfrm rot="0">
              <a:off x="446334" y="454071"/>
              <a:ext cx="855935" cy="1013958"/>
            </a:xfrm>
            <a:prstGeom prst="rect">
              <a:avLst/>
            </a:prstGeom>
          </p:spPr>
          <p:txBody>
            <a:bodyPr anchor="t" rtlCol="false" tIns="0" lIns="0" bIns="0" rIns="0">
              <a:spAutoFit/>
            </a:bodyPr>
            <a:lstStyle/>
            <a:p>
              <a:pPr algn="ctr">
                <a:lnSpc>
                  <a:spcPts val="5866"/>
                </a:lnSpc>
              </a:pPr>
              <a:r>
                <a:rPr lang="en-US" sz="5333">
                  <a:solidFill>
                    <a:srgbClr val="FFFFFF"/>
                  </a:solidFill>
                  <a:latin typeface="DM Sans Bold"/>
                </a:rPr>
                <a:t>3</a:t>
              </a:r>
            </a:p>
          </p:txBody>
        </p:sp>
      </p:grpSp>
      <p:grpSp>
        <p:nvGrpSpPr>
          <p:cNvPr name="Group 15" id="15"/>
          <p:cNvGrpSpPr/>
          <p:nvPr/>
        </p:nvGrpSpPr>
        <p:grpSpPr>
          <a:xfrm rot="0">
            <a:off x="786178" y="4142677"/>
            <a:ext cx="6377645" cy="2295029"/>
            <a:chOff x="0" y="0"/>
            <a:chExt cx="2157376" cy="776343"/>
          </a:xfrm>
        </p:grpSpPr>
        <p:sp>
          <p:nvSpPr>
            <p:cNvPr name="Freeform 16" id="16"/>
            <p:cNvSpPr/>
            <p:nvPr/>
          </p:nvSpPr>
          <p:spPr>
            <a:xfrm>
              <a:off x="0" y="0"/>
              <a:ext cx="2157376" cy="776343"/>
            </a:xfrm>
            <a:custGeom>
              <a:avLst/>
              <a:gdLst/>
              <a:ahLst/>
              <a:cxnLst/>
              <a:rect r="r" b="b" t="t" l="l"/>
              <a:pathLst>
                <a:path h="776343" w="2157376">
                  <a:moveTo>
                    <a:pt x="2032916" y="776343"/>
                  </a:moveTo>
                  <a:lnTo>
                    <a:pt x="124460" y="776343"/>
                  </a:lnTo>
                  <a:cubicBezTo>
                    <a:pt x="55880" y="776343"/>
                    <a:pt x="0" y="720463"/>
                    <a:pt x="0" y="651883"/>
                  </a:cubicBezTo>
                  <a:lnTo>
                    <a:pt x="0" y="124460"/>
                  </a:lnTo>
                  <a:cubicBezTo>
                    <a:pt x="0" y="55880"/>
                    <a:pt x="55880" y="0"/>
                    <a:pt x="124460" y="0"/>
                  </a:cubicBezTo>
                  <a:lnTo>
                    <a:pt x="2032916" y="0"/>
                  </a:lnTo>
                  <a:cubicBezTo>
                    <a:pt x="2101496" y="0"/>
                    <a:pt x="2157376" y="55880"/>
                    <a:pt x="2157376" y="124460"/>
                  </a:cubicBezTo>
                  <a:lnTo>
                    <a:pt x="2157376" y="651883"/>
                  </a:lnTo>
                  <a:cubicBezTo>
                    <a:pt x="2157376" y="720463"/>
                    <a:pt x="2101496" y="776343"/>
                    <a:pt x="2032916" y="776343"/>
                  </a:cubicBezTo>
                  <a:close/>
                </a:path>
              </a:pathLst>
            </a:custGeom>
            <a:solidFill>
              <a:srgbClr val="35A1F4"/>
            </a:solidFill>
          </p:spPr>
        </p:sp>
      </p:grpSp>
      <p:sp>
        <p:nvSpPr>
          <p:cNvPr name="TextBox 17" id="17"/>
          <p:cNvSpPr txBox="true"/>
          <p:nvPr/>
        </p:nvSpPr>
        <p:spPr>
          <a:xfrm rot="0">
            <a:off x="1274291" y="4850137"/>
            <a:ext cx="5401419" cy="984885"/>
          </a:xfrm>
          <a:prstGeom prst="rect">
            <a:avLst/>
          </a:prstGeom>
        </p:spPr>
        <p:txBody>
          <a:bodyPr anchor="t" rtlCol="false" tIns="0" lIns="0" bIns="0" rIns="0">
            <a:spAutoFit/>
          </a:bodyPr>
          <a:lstStyle/>
          <a:p>
            <a:pPr>
              <a:lnSpc>
                <a:spcPts val="7560"/>
              </a:lnSpc>
            </a:pPr>
            <a:r>
              <a:rPr lang="en-US" sz="7200">
                <a:solidFill>
                  <a:srgbClr val="FFFFFF"/>
                </a:solidFill>
                <a:latin typeface="DM Sans"/>
              </a:rPr>
              <a:t>Project Links</a:t>
            </a:r>
          </a:p>
        </p:txBody>
      </p:sp>
      <p:sp>
        <p:nvSpPr>
          <p:cNvPr name="TextBox 18" id="18"/>
          <p:cNvSpPr txBox="true"/>
          <p:nvPr/>
        </p:nvSpPr>
        <p:spPr>
          <a:xfrm rot="0">
            <a:off x="9450289" y="6804568"/>
            <a:ext cx="7017419" cy="70167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Light"/>
              </a:rPr>
              <a:t>GSM Module</a:t>
            </a:r>
          </a:p>
          <a:p>
            <a:pPr algn="ctr">
              <a:lnSpc>
                <a:spcPts val="2800"/>
              </a:lnSpc>
            </a:pPr>
            <a:r>
              <a:rPr lang="en-US" sz="2000" u="sng">
                <a:solidFill>
                  <a:srgbClr val="000000"/>
                </a:solidFill>
                <a:latin typeface="Arimo Italics"/>
              </a:rPr>
              <a:t>https://github.com/siddharth177/GSM-Module</a:t>
            </a:r>
          </a:p>
        </p:txBody>
      </p:sp>
      <p:sp>
        <p:nvSpPr>
          <p:cNvPr name="TextBox 19" id="19"/>
          <p:cNvSpPr txBox="true"/>
          <p:nvPr/>
        </p:nvSpPr>
        <p:spPr>
          <a:xfrm rot="0">
            <a:off x="8765496" y="2865225"/>
            <a:ext cx="9091407" cy="1209939"/>
          </a:xfrm>
          <a:prstGeom prst="rect">
            <a:avLst/>
          </a:prstGeom>
        </p:spPr>
        <p:txBody>
          <a:bodyPr anchor="t" rtlCol="false" tIns="0" lIns="0" bIns="0" rIns="0">
            <a:spAutoFit/>
          </a:bodyPr>
          <a:lstStyle/>
          <a:p>
            <a:pPr algn="ctr">
              <a:lnSpc>
                <a:spcPts val="2866"/>
              </a:lnSpc>
            </a:pPr>
            <a:r>
              <a:rPr lang="en-US" sz="2047" u="sng">
                <a:solidFill>
                  <a:srgbClr val="000000"/>
                </a:solidFill>
                <a:latin typeface="Open Sans Light"/>
              </a:rPr>
              <a:t>Accelerometer Circuit</a:t>
            </a:r>
          </a:p>
          <a:p>
            <a:pPr>
              <a:lnSpc>
                <a:spcPts val="2293"/>
              </a:lnSpc>
            </a:pPr>
            <a:r>
              <a:rPr lang="en-US" sz="1637" u="sng">
                <a:solidFill>
                  <a:srgbClr val="000000"/>
                </a:solidFill>
                <a:latin typeface="Arimo Italics"/>
              </a:rPr>
              <a:t>https://www.tinkercad.com/things/7SPdOlcvGoo-accelerometer/editel?sharecode=AWAKqk--Babh8qxG-Ghb6Vm6u2fr0cd2DU-BpXzWtfM&amp;sharecode=0PU2F7LBhMwZQ9wpf51yvOUmMKNRVELDbdA7qIqZHB4</a:t>
            </a:r>
          </a:p>
        </p:txBody>
      </p:sp>
      <p:grpSp>
        <p:nvGrpSpPr>
          <p:cNvPr name="Group 20" id="20"/>
          <p:cNvGrpSpPr/>
          <p:nvPr/>
        </p:nvGrpSpPr>
        <p:grpSpPr>
          <a:xfrm rot="0">
            <a:off x="7389896" y="4708999"/>
            <a:ext cx="10570511" cy="1297341"/>
            <a:chOff x="0" y="0"/>
            <a:chExt cx="14094014" cy="1729787"/>
          </a:xfrm>
        </p:grpSpPr>
        <p:grpSp>
          <p:nvGrpSpPr>
            <p:cNvPr name="Group 21" id="21"/>
            <p:cNvGrpSpPr/>
            <p:nvPr/>
          </p:nvGrpSpPr>
          <p:grpSpPr>
            <a:xfrm rot="0">
              <a:off x="1129425" y="0"/>
              <a:ext cx="12964589" cy="1729787"/>
              <a:chOff x="0" y="0"/>
              <a:chExt cx="14344420" cy="1913890"/>
            </a:xfrm>
          </p:grpSpPr>
          <p:sp>
            <p:nvSpPr>
              <p:cNvPr name="Freeform 22" id="22"/>
              <p:cNvSpPr/>
              <p:nvPr/>
            </p:nvSpPr>
            <p:spPr>
              <a:xfrm>
                <a:off x="0" y="0"/>
                <a:ext cx="14344421" cy="1913890"/>
              </a:xfrm>
              <a:custGeom>
                <a:avLst/>
                <a:gdLst/>
                <a:ahLst/>
                <a:cxnLst/>
                <a:rect r="r" b="b" t="t" l="l"/>
                <a:pathLst>
                  <a:path h="1913890" w="14344421">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A9DAFF"/>
              </a:solidFill>
            </p:spPr>
          </p:sp>
        </p:grpSp>
        <p:grpSp>
          <p:nvGrpSpPr>
            <p:cNvPr name="Group 23" id="23"/>
            <p:cNvGrpSpPr/>
            <p:nvPr/>
          </p:nvGrpSpPr>
          <p:grpSpPr>
            <a:xfrm rot="0">
              <a:off x="0" y="0"/>
              <a:ext cx="1729787" cy="1729787"/>
              <a:chOff x="0" y="0"/>
              <a:chExt cx="1913890" cy="1913890"/>
            </a:xfrm>
          </p:grpSpPr>
          <p:sp>
            <p:nvSpPr>
              <p:cNvPr name="Freeform 24" id="24"/>
              <p:cNvSpPr/>
              <p:nvPr/>
            </p:nvSpPr>
            <p:spPr>
              <a:xfrm>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35A1F4"/>
              </a:solidFill>
            </p:spPr>
          </p:sp>
        </p:grpSp>
        <p:sp>
          <p:nvSpPr>
            <p:cNvPr name="TextBox 25" id="25"/>
            <p:cNvSpPr txBox="true"/>
            <p:nvPr/>
          </p:nvSpPr>
          <p:spPr>
            <a:xfrm rot="0">
              <a:off x="465148" y="381727"/>
              <a:ext cx="855935" cy="1013958"/>
            </a:xfrm>
            <a:prstGeom prst="rect">
              <a:avLst/>
            </a:prstGeom>
          </p:spPr>
          <p:txBody>
            <a:bodyPr anchor="t" rtlCol="false" tIns="0" lIns="0" bIns="0" rIns="0">
              <a:spAutoFit/>
            </a:bodyPr>
            <a:lstStyle/>
            <a:p>
              <a:pPr algn="ctr">
                <a:lnSpc>
                  <a:spcPts val="5866"/>
                </a:lnSpc>
              </a:pPr>
              <a:r>
                <a:rPr lang="en-US" sz="5333">
                  <a:solidFill>
                    <a:srgbClr val="FFFFFF"/>
                  </a:solidFill>
                  <a:latin typeface="DM Sans Bold"/>
                </a:rPr>
                <a:t>2</a:t>
              </a:r>
            </a:p>
          </p:txBody>
        </p:sp>
      </p:grpSp>
      <p:sp>
        <p:nvSpPr>
          <p:cNvPr name="TextBox 26" id="26"/>
          <p:cNvSpPr txBox="true"/>
          <p:nvPr/>
        </p:nvSpPr>
        <p:spPr>
          <a:xfrm rot="0">
            <a:off x="8765496" y="4711172"/>
            <a:ext cx="9089946" cy="1238885"/>
          </a:xfrm>
          <a:prstGeom prst="rect">
            <a:avLst/>
          </a:prstGeom>
        </p:spPr>
        <p:txBody>
          <a:bodyPr anchor="t" rtlCol="false" tIns="0" lIns="0" bIns="0" rIns="0">
            <a:spAutoFit/>
          </a:bodyPr>
          <a:lstStyle/>
          <a:p>
            <a:pPr algn="ctr" marL="0" indent="0" lvl="0">
              <a:lnSpc>
                <a:spcPts val="2800"/>
              </a:lnSpc>
              <a:spcBef>
                <a:spcPct val="0"/>
              </a:spcBef>
            </a:pPr>
            <a:r>
              <a:rPr lang="en-US" sz="2000" u="sng">
                <a:solidFill>
                  <a:srgbClr val="000000"/>
                </a:solidFill>
                <a:latin typeface="Open Sans Light Italics"/>
              </a:rPr>
              <a:t>Alarm Circuit</a:t>
            </a:r>
          </a:p>
          <a:p>
            <a:pPr marL="0" indent="0" lvl="0">
              <a:lnSpc>
                <a:spcPts val="2380"/>
              </a:lnSpc>
              <a:spcBef>
                <a:spcPct val="0"/>
              </a:spcBef>
            </a:pPr>
            <a:r>
              <a:rPr lang="en-US" sz="1700" u="sng">
                <a:solidFill>
                  <a:srgbClr val="000000"/>
                </a:solidFill>
                <a:latin typeface="Open Sans Light Italics"/>
              </a:rPr>
              <a:t>https://www.tinkercad.com/things/92itu653XGR-buzzer-alarm-circuit/editel?sharecode=Y0ogA_wZcOL7kQ8OdPxAbWGa1kIQFLvJwZgHAw3U_NI&amp;sharecode=KUuf9aAszDuNZmrkdrxA813SpzpWiAz8zrqXqmDCNRA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grpSp>
        <p:nvGrpSpPr>
          <p:cNvPr name="Group 2" id="2"/>
          <p:cNvGrpSpPr/>
          <p:nvPr/>
        </p:nvGrpSpPr>
        <p:grpSpPr>
          <a:xfrm rot="0">
            <a:off x="9616071" y="705509"/>
            <a:ext cx="7095939" cy="8903997"/>
            <a:chOff x="0" y="0"/>
            <a:chExt cx="9461252" cy="11871996"/>
          </a:xfrm>
        </p:grpSpPr>
        <p:sp>
          <p:nvSpPr>
            <p:cNvPr name="AutoShape 3" id="3"/>
            <p:cNvSpPr/>
            <p:nvPr/>
          </p:nvSpPr>
          <p:spPr>
            <a:xfrm rot="0">
              <a:off x="0" y="1783819"/>
              <a:ext cx="9461252" cy="12752"/>
            </a:xfrm>
            <a:prstGeom prst="rect">
              <a:avLst/>
            </a:prstGeom>
            <a:solidFill>
              <a:srgbClr val="C0F0F7"/>
            </a:solidFill>
          </p:spPr>
        </p:sp>
        <p:sp>
          <p:nvSpPr>
            <p:cNvPr name="TextBox 4" id="4"/>
            <p:cNvSpPr txBox="true"/>
            <p:nvPr/>
          </p:nvSpPr>
          <p:spPr>
            <a:xfrm rot="0">
              <a:off x="0" y="-9525"/>
              <a:ext cx="9461252" cy="1426960"/>
            </a:xfrm>
            <a:prstGeom prst="rect">
              <a:avLst/>
            </a:prstGeom>
          </p:spPr>
          <p:txBody>
            <a:bodyPr anchor="t" rtlCol="false" tIns="0" lIns="0" bIns="0" rIns="0">
              <a:spAutoFit/>
            </a:bodyPr>
            <a:lstStyle/>
            <a:p>
              <a:pPr>
                <a:lnSpc>
                  <a:spcPts val="8400"/>
                </a:lnSpc>
              </a:pPr>
              <a:r>
                <a:rPr lang="en-US" sz="7000">
                  <a:solidFill>
                    <a:srgbClr val="1B344D"/>
                  </a:solidFill>
                  <a:latin typeface="Nunito Sans Black"/>
                </a:rPr>
                <a:t>References</a:t>
              </a:r>
            </a:p>
          </p:txBody>
        </p:sp>
        <p:sp>
          <p:nvSpPr>
            <p:cNvPr name="TextBox 5" id="5"/>
            <p:cNvSpPr txBox="true"/>
            <p:nvPr/>
          </p:nvSpPr>
          <p:spPr>
            <a:xfrm rot="0">
              <a:off x="0" y="3298024"/>
              <a:ext cx="9461252" cy="3277714"/>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35A1F4"/>
                  </a:solidFill>
                  <a:latin typeface="Nunito Sans Regular Italics"/>
                </a:rPr>
                <a:t>https://www.thehindubusinessline.com/news/world/tesla-on-autopilot-drives-into-michigan-troopers-patrol-car/articl</a:t>
              </a:r>
              <a:r>
                <a:rPr lang="en-US" sz="2000">
                  <a:solidFill>
                    <a:srgbClr val="35A1F4"/>
                  </a:solidFill>
                  <a:latin typeface="Nunito Sans Regular Italics"/>
                </a:rPr>
                <a:t>e34096921.ece</a:t>
              </a:r>
            </a:p>
            <a:p>
              <a:pPr algn="l" marL="431801" indent="-215900" lvl="1">
                <a:lnSpc>
                  <a:spcPts val="2800"/>
                </a:lnSpc>
                <a:buFont typeface="Arial"/>
                <a:buChar char="•"/>
              </a:pPr>
              <a:r>
                <a:rPr lang="en-US" sz="2000">
                  <a:solidFill>
                    <a:srgbClr val="35A1F4"/>
                  </a:solidFill>
                  <a:latin typeface="Nunito Sans Regular Italics"/>
                </a:rPr>
                <a:t>https://www.cnbc.com/2019/03/29/tesla-model-3-keeps-data-like-crash-videos-location-phone-contacts.html</a:t>
              </a:r>
            </a:p>
            <a:p>
              <a:pPr algn="l" marL="431800" indent="-215900" lvl="1">
                <a:lnSpc>
                  <a:spcPts val="2800"/>
                </a:lnSpc>
                <a:buFont typeface="Arial"/>
                <a:buChar char="•"/>
              </a:pPr>
              <a:r>
                <a:rPr lang="en-US" sz="2000">
                  <a:solidFill>
                    <a:srgbClr val="35A1F4"/>
                  </a:solidFill>
                  <a:latin typeface="Nunito Sans Regular Italics"/>
                </a:rPr>
                <a:t>https://www.eetimes.com/how-does-a-gps-tracking-system-work/#</a:t>
              </a:r>
            </a:p>
          </p:txBody>
        </p:sp>
        <p:sp>
          <p:nvSpPr>
            <p:cNvPr name="TextBox 6" id="6"/>
            <p:cNvSpPr txBox="true"/>
            <p:nvPr/>
          </p:nvSpPr>
          <p:spPr>
            <a:xfrm rot="0">
              <a:off x="0" y="2639806"/>
              <a:ext cx="9461252" cy="521169"/>
            </a:xfrm>
            <a:prstGeom prst="rect">
              <a:avLst/>
            </a:prstGeom>
          </p:spPr>
          <p:txBody>
            <a:bodyPr anchor="t" rtlCol="false" tIns="0" lIns="0" bIns="0" rIns="0">
              <a:spAutoFit/>
            </a:bodyPr>
            <a:lstStyle/>
            <a:p>
              <a:pPr>
                <a:lnSpc>
                  <a:spcPts val="3359"/>
                </a:lnSpc>
              </a:pPr>
              <a:r>
                <a:rPr lang="en-US" sz="2400">
                  <a:solidFill>
                    <a:srgbClr val="1B344D"/>
                  </a:solidFill>
                  <a:latin typeface="Nunito Sans Regular Bold"/>
                </a:rPr>
                <a:t>Articles</a:t>
              </a:r>
            </a:p>
          </p:txBody>
        </p:sp>
        <p:sp>
          <p:nvSpPr>
            <p:cNvPr name="TextBox 7" id="7"/>
            <p:cNvSpPr txBox="true"/>
            <p:nvPr/>
          </p:nvSpPr>
          <p:spPr>
            <a:xfrm rot="0">
              <a:off x="0" y="8072305"/>
              <a:ext cx="9461252" cy="1387801"/>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35A1F4"/>
                  </a:solidFill>
                  <a:latin typeface="Nunito Sans Regular Italics"/>
                </a:rPr>
                <a:t>https://en.wikipedia.org/wiki/V</a:t>
              </a:r>
              <a:r>
                <a:rPr lang="en-US" sz="2000">
                  <a:solidFill>
                    <a:srgbClr val="35A1F4"/>
                  </a:solidFill>
                  <a:latin typeface="Nunito Sans Regular Italics"/>
                </a:rPr>
                <a:t>ehicle_tracking_system</a:t>
              </a:r>
            </a:p>
            <a:p>
              <a:pPr algn="l" marL="431800" indent="-215900" lvl="1">
                <a:lnSpc>
                  <a:spcPts val="2800"/>
                </a:lnSpc>
                <a:buFont typeface="Arial"/>
                <a:buChar char="•"/>
              </a:pPr>
              <a:r>
                <a:rPr lang="en-US" sz="2000">
                  <a:solidFill>
                    <a:srgbClr val="35A1F4"/>
                  </a:solidFill>
                  <a:latin typeface="Nunito Sans Regular Italics"/>
                </a:rPr>
                <a:t>https://en.wikipedia.org/wiki/Automotive_navigation_system</a:t>
              </a:r>
            </a:p>
          </p:txBody>
        </p:sp>
        <p:sp>
          <p:nvSpPr>
            <p:cNvPr name="TextBox 8" id="8"/>
            <p:cNvSpPr txBox="true"/>
            <p:nvPr/>
          </p:nvSpPr>
          <p:spPr>
            <a:xfrm rot="0">
              <a:off x="0" y="7414087"/>
              <a:ext cx="9461252" cy="521169"/>
            </a:xfrm>
            <a:prstGeom prst="rect">
              <a:avLst/>
            </a:prstGeom>
          </p:spPr>
          <p:txBody>
            <a:bodyPr anchor="t" rtlCol="false" tIns="0" lIns="0" bIns="0" rIns="0">
              <a:spAutoFit/>
            </a:bodyPr>
            <a:lstStyle/>
            <a:p>
              <a:pPr>
                <a:lnSpc>
                  <a:spcPts val="3359"/>
                </a:lnSpc>
              </a:pPr>
              <a:r>
                <a:rPr lang="en-US" sz="2400">
                  <a:solidFill>
                    <a:srgbClr val="1B344D"/>
                  </a:solidFill>
                  <a:latin typeface="Nunito Sans Regular Bold"/>
                </a:rPr>
                <a:t>Wikipedia</a:t>
              </a:r>
            </a:p>
          </p:txBody>
        </p:sp>
        <p:sp>
          <p:nvSpPr>
            <p:cNvPr name="TextBox 9" id="9"/>
            <p:cNvSpPr txBox="true"/>
            <p:nvPr/>
          </p:nvSpPr>
          <p:spPr>
            <a:xfrm rot="0">
              <a:off x="0" y="10956673"/>
              <a:ext cx="9461252" cy="915323"/>
            </a:xfrm>
            <a:prstGeom prst="rect">
              <a:avLst/>
            </a:prstGeom>
          </p:spPr>
          <p:txBody>
            <a:bodyPr anchor="t" rtlCol="false" tIns="0" lIns="0" bIns="0" rIns="0">
              <a:spAutoFit/>
            </a:bodyPr>
            <a:lstStyle/>
            <a:p>
              <a:pPr algn="l" marL="431800" indent="-215900" lvl="1">
                <a:lnSpc>
                  <a:spcPts val="2800"/>
                </a:lnSpc>
                <a:buFont typeface="Arial"/>
                <a:buChar char="•"/>
              </a:pPr>
              <a:r>
                <a:rPr lang="en-US" sz="2000">
                  <a:solidFill>
                    <a:srgbClr val="35A1F4"/>
                  </a:solidFill>
                  <a:latin typeface="Nunito Sans Regular Italics"/>
                </a:rPr>
                <a:t>https://how2electronics.com/gps-gsm-bas</a:t>
              </a:r>
              <a:r>
                <a:rPr lang="en-US" sz="2000">
                  <a:solidFill>
                    <a:srgbClr val="35A1F4"/>
                  </a:solidFill>
                  <a:latin typeface="Nunito Sans Regular Italics"/>
                </a:rPr>
                <a:t>ed-vehicle-tracking-system-using-arduino/</a:t>
              </a:r>
            </a:p>
          </p:txBody>
        </p:sp>
        <p:sp>
          <p:nvSpPr>
            <p:cNvPr name="TextBox 10" id="10"/>
            <p:cNvSpPr txBox="true"/>
            <p:nvPr/>
          </p:nvSpPr>
          <p:spPr>
            <a:xfrm rot="0">
              <a:off x="0" y="10298455"/>
              <a:ext cx="9461252" cy="521169"/>
            </a:xfrm>
            <a:prstGeom prst="rect">
              <a:avLst/>
            </a:prstGeom>
          </p:spPr>
          <p:txBody>
            <a:bodyPr anchor="t" rtlCol="false" tIns="0" lIns="0" bIns="0" rIns="0">
              <a:spAutoFit/>
            </a:bodyPr>
            <a:lstStyle/>
            <a:p>
              <a:pPr>
                <a:lnSpc>
                  <a:spcPts val="3359"/>
                </a:lnSpc>
              </a:pPr>
              <a:r>
                <a:rPr lang="en-US" sz="2400">
                  <a:solidFill>
                    <a:srgbClr val="1B344D"/>
                  </a:solidFill>
                  <a:latin typeface="Nunito Sans Regular Bold"/>
                </a:rPr>
                <a:t>How to electronics</a:t>
              </a: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157087" y="4658582"/>
            <a:ext cx="4183626" cy="4399607"/>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71574">
            <a:off x="1820461" y="1543715"/>
            <a:ext cx="5992055" cy="2843502"/>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56757">
            <a:off x="2608344" y="1827582"/>
            <a:ext cx="3995957" cy="3131377"/>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589580" y="6255897"/>
            <a:ext cx="1815718" cy="120497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01628" y="1552282"/>
            <a:ext cx="7632254" cy="7287211"/>
          </a:xfrm>
          <a:prstGeom prst="rect">
            <a:avLst/>
          </a:prstGeom>
        </p:spPr>
        <p:txBody>
          <a:bodyPr anchor="t" rtlCol="false" tIns="0" lIns="0" bIns="0" rIns="0">
            <a:spAutoFit/>
          </a:bodyPr>
          <a:lstStyle/>
          <a:p>
            <a:pPr marL="0" indent="0" lvl="0">
              <a:lnSpc>
                <a:spcPts val="11440"/>
              </a:lnSpc>
            </a:pPr>
            <a:r>
              <a:rPr lang="en-US" sz="10399" spc="-103">
                <a:solidFill>
                  <a:srgbClr val="3A3A39"/>
                </a:solidFill>
                <a:latin typeface="DM Sans Bold"/>
              </a:rPr>
              <a:t>CAR ACCIDENT DETECTOR AND INFORMER</a:t>
            </a:r>
          </a:p>
        </p:txBody>
      </p:sp>
      <p:sp>
        <p:nvSpPr>
          <p:cNvPr name="TextBox 3" id="3"/>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May 12,</a:t>
            </a:r>
            <a:r>
              <a:rPr lang="en-US" sz="2400" u="none">
                <a:solidFill>
                  <a:srgbClr val="000000"/>
                </a:solidFill>
                <a:latin typeface="DM Sans"/>
              </a:rPr>
              <a:t> 2021</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8187644" y="1028700"/>
            <a:ext cx="4624379" cy="2665324"/>
          </a:xfrm>
          <a:prstGeom prst="rect">
            <a:avLst/>
          </a:prstGeom>
        </p:spPr>
      </p:pic>
      <p:sp>
        <p:nvSpPr>
          <p:cNvPr name="TextBox 5" id="5"/>
          <p:cNvSpPr txBox="true"/>
          <p:nvPr/>
        </p:nvSpPr>
        <p:spPr>
          <a:xfrm rot="0">
            <a:off x="8493107" y="1399882"/>
            <a:ext cx="4013454" cy="1252285"/>
          </a:xfrm>
          <a:prstGeom prst="rect">
            <a:avLst/>
          </a:prstGeom>
        </p:spPr>
        <p:txBody>
          <a:bodyPr anchor="t" rtlCol="false" tIns="0" lIns="0" bIns="0" rIns="0">
            <a:spAutoFit/>
          </a:bodyPr>
          <a:lstStyle/>
          <a:p>
            <a:pPr algn="ctr">
              <a:lnSpc>
                <a:spcPts val="3360"/>
              </a:lnSpc>
            </a:pPr>
            <a:r>
              <a:rPr lang="en-US" sz="2400" spc="-24">
                <a:solidFill>
                  <a:srgbClr val="FFFFFF"/>
                </a:solidFill>
                <a:latin typeface="DM Sans"/>
              </a:rPr>
              <a:t>Changes call for innovation,      and         </a:t>
            </a:r>
          </a:p>
          <a:p>
            <a:pPr algn="ctr" marL="0" indent="0" lvl="0">
              <a:lnSpc>
                <a:spcPts val="3359"/>
              </a:lnSpc>
              <a:spcBef>
                <a:spcPct val="0"/>
              </a:spcBef>
            </a:pPr>
            <a:r>
              <a:rPr lang="en-US" sz="2400" spc="-24">
                <a:solidFill>
                  <a:srgbClr val="FFFFFF"/>
                </a:solidFill>
                <a:latin typeface="DM Sans"/>
              </a:rPr>
              <a:t>I</a:t>
            </a:r>
            <a:r>
              <a:rPr lang="en-US" sz="2400" spc="-24">
                <a:solidFill>
                  <a:srgbClr val="FFFFFF"/>
                </a:solidFill>
                <a:latin typeface="DM Sans"/>
              </a:rPr>
              <a:t>nnovation leads to progress. </a:t>
            </a:r>
          </a:p>
        </p:txBody>
      </p:sp>
      <p:grpSp>
        <p:nvGrpSpPr>
          <p:cNvPr name="Group 6" id="6"/>
          <p:cNvGrpSpPr/>
          <p:nvPr/>
        </p:nvGrpSpPr>
        <p:grpSpPr>
          <a:xfrm rot="0">
            <a:off x="13326257" y="8527571"/>
            <a:ext cx="4619213" cy="1418346"/>
            <a:chOff x="0" y="0"/>
            <a:chExt cx="8246057" cy="2531982"/>
          </a:xfrm>
        </p:grpSpPr>
        <p:sp>
          <p:nvSpPr>
            <p:cNvPr name="Freeform 7" id="7"/>
            <p:cNvSpPr/>
            <p:nvPr/>
          </p:nvSpPr>
          <p:spPr>
            <a:xfrm>
              <a:off x="0" y="218440"/>
              <a:ext cx="8244787" cy="2313542"/>
            </a:xfrm>
            <a:custGeom>
              <a:avLst/>
              <a:gdLst/>
              <a:ahLst/>
              <a:cxnLst/>
              <a:rect r="r" b="b" t="t" l="l"/>
              <a:pathLst>
                <a:path h="2313542" w="8244787">
                  <a:moveTo>
                    <a:pt x="0" y="16510"/>
                  </a:moveTo>
                  <a:cubicBezTo>
                    <a:pt x="0" y="16510"/>
                    <a:pt x="2540" y="345440"/>
                    <a:pt x="2540" y="643087"/>
                  </a:cubicBezTo>
                  <a:cubicBezTo>
                    <a:pt x="2540" y="643087"/>
                    <a:pt x="7620" y="1132442"/>
                    <a:pt x="7620" y="1392792"/>
                  </a:cubicBezTo>
                  <a:cubicBezTo>
                    <a:pt x="7620" y="1587102"/>
                    <a:pt x="16510" y="1985882"/>
                    <a:pt x="21590" y="2177652"/>
                  </a:cubicBezTo>
                  <a:lnTo>
                    <a:pt x="130810" y="2291952"/>
                  </a:lnTo>
                  <a:cubicBezTo>
                    <a:pt x="275590" y="2299572"/>
                    <a:pt x="543560" y="2313542"/>
                    <a:pt x="793750" y="2313542"/>
                  </a:cubicBezTo>
                  <a:lnTo>
                    <a:pt x="8244787" y="2313542"/>
                  </a:lnTo>
                  <a:lnTo>
                    <a:pt x="8244787" y="643087"/>
                  </a:lnTo>
                  <a:cubicBezTo>
                    <a:pt x="8244787" y="323850"/>
                    <a:pt x="8235897" y="46990"/>
                    <a:pt x="8235897" y="46990"/>
                  </a:cubicBezTo>
                  <a:cubicBezTo>
                    <a:pt x="8080957" y="26670"/>
                    <a:pt x="7924747" y="16510"/>
                    <a:pt x="7767267" y="17780"/>
                  </a:cubicBezTo>
                  <a:cubicBezTo>
                    <a:pt x="7494217" y="17780"/>
                    <a:pt x="944880" y="22860"/>
                    <a:pt x="694690" y="13970"/>
                  </a:cubicBezTo>
                  <a:cubicBezTo>
                    <a:pt x="360680" y="0"/>
                    <a:pt x="0" y="16510"/>
                    <a:pt x="0" y="16510"/>
                  </a:cubicBezTo>
                  <a:close/>
                </a:path>
              </a:pathLst>
            </a:custGeom>
            <a:solidFill>
              <a:srgbClr val="97EDAA"/>
            </a:solidFill>
          </p:spPr>
        </p:sp>
        <p:sp>
          <p:nvSpPr>
            <p:cNvPr name="Freeform 8" id="8"/>
            <p:cNvSpPr/>
            <p:nvPr/>
          </p:nvSpPr>
          <p:spPr>
            <a:xfrm>
              <a:off x="21590" y="0"/>
              <a:ext cx="7755837" cy="2511662"/>
            </a:xfrm>
            <a:custGeom>
              <a:avLst/>
              <a:gdLst/>
              <a:ahLst/>
              <a:cxnLst/>
              <a:rect r="r" b="b" t="t" l="l"/>
              <a:pathLst>
                <a:path h="2511662" w="7755837">
                  <a:moveTo>
                    <a:pt x="0" y="2397362"/>
                  </a:moveTo>
                  <a:lnTo>
                    <a:pt x="109220" y="2511662"/>
                  </a:lnTo>
                  <a:lnTo>
                    <a:pt x="123190" y="2378312"/>
                  </a:lnTo>
                  <a:lnTo>
                    <a:pt x="0" y="2397362"/>
                  </a:lnTo>
                  <a:close/>
                  <a:moveTo>
                    <a:pt x="6556957" y="106680"/>
                  </a:moveTo>
                  <a:cubicBezTo>
                    <a:pt x="6556957" y="106680"/>
                    <a:pt x="6974787" y="64770"/>
                    <a:pt x="7111947" y="55880"/>
                  </a:cubicBezTo>
                  <a:cubicBezTo>
                    <a:pt x="7249107" y="46990"/>
                    <a:pt x="7729167" y="0"/>
                    <a:pt x="7729167" y="0"/>
                  </a:cubicBezTo>
                  <a:cubicBezTo>
                    <a:pt x="7722817" y="41910"/>
                    <a:pt x="7721547" y="86360"/>
                    <a:pt x="7726627" y="128270"/>
                  </a:cubicBezTo>
                  <a:cubicBezTo>
                    <a:pt x="7732977" y="167640"/>
                    <a:pt x="7735517" y="208280"/>
                    <a:pt x="7734247" y="248920"/>
                  </a:cubicBezTo>
                  <a:lnTo>
                    <a:pt x="7755837" y="318770"/>
                  </a:lnTo>
                  <a:lnTo>
                    <a:pt x="7745677" y="419100"/>
                  </a:lnTo>
                  <a:cubicBezTo>
                    <a:pt x="7745677" y="419100"/>
                    <a:pt x="6995107" y="454660"/>
                    <a:pt x="6857947" y="471170"/>
                  </a:cubicBezTo>
                  <a:cubicBezTo>
                    <a:pt x="6720787" y="487680"/>
                    <a:pt x="6516317" y="486410"/>
                    <a:pt x="6516317" y="486410"/>
                  </a:cubicBezTo>
                  <a:cubicBezTo>
                    <a:pt x="6516317" y="486410"/>
                    <a:pt x="6508697" y="365760"/>
                    <a:pt x="6521397" y="322580"/>
                  </a:cubicBezTo>
                  <a:cubicBezTo>
                    <a:pt x="6531557" y="288290"/>
                    <a:pt x="6535367" y="251460"/>
                    <a:pt x="6530287" y="214630"/>
                  </a:cubicBezTo>
                  <a:cubicBezTo>
                    <a:pt x="6530287" y="186690"/>
                    <a:pt x="6556957" y="106680"/>
                    <a:pt x="6556957" y="106680"/>
                  </a:cubicBezTo>
                  <a:close/>
                </a:path>
              </a:pathLst>
            </a:custGeom>
            <a:solidFill>
              <a:srgbClr val="4BCB48"/>
            </a:solidFill>
          </p:spPr>
        </p:sp>
      </p:grpSp>
      <p:sp>
        <p:nvSpPr>
          <p:cNvPr name="TextBox 9" id="9"/>
          <p:cNvSpPr txBox="true"/>
          <p:nvPr/>
        </p:nvSpPr>
        <p:spPr>
          <a:xfrm rot="0">
            <a:off x="13398531" y="8765452"/>
            <a:ext cx="4474666" cy="1180465"/>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Siddharth Deep Katiyar</a:t>
            </a:r>
          </a:p>
          <a:p>
            <a:pPr algn="ctr">
              <a:lnSpc>
                <a:spcPts val="4759"/>
              </a:lnSpc>
            </a:pPr>
            <a:r>
              <a:rPr lang="en-US" sz="3399">
                <a:solidFill>
                  <a:srgbClr val="000000"/>
                </a:solidFill>
                <a:latin typeface="Open Sans Light"/>
              </a:rPr>
              <a:t>192275</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08491" y="2215721"/>
            <a:ext cx="9071017" cy="1771684"/>
            <a:chOff x="0" y="0"/>
            <a:chExt cx="12094689" cy="2362245"/>
          </a:xfrm>
        </p:grpSpPr>
        <p:grpSp>
          <p:nvGrpSpPr>
            <p:cNvPr name="Group 3" id="3"/>
            <p:cNvGrpSpPr/>
            <p:nvPr/>
          </p:nvGrpSpPr>
          <p:grpSpPr>
            <a:xfrm rot="0">
              <a:off x="0" y="0"/>
              <a:ext cx="12094689" cy="2362245"/>
              <a:chOff x="0" y="0"/>
              <a:chExt cx="6502328" cy="1269987"/>
            </a:xfrm>
          </p:grpSpPr>
          <p:sp>
            <p:nvSpPr>
              <p:cNvPr name="Freeform 4" id="4"/>
              <p:cNvSpPr/>
              <p:nvPr/>
            </p:nvSpPr>
            <p:spPr>
              <a:xfrm>
                <a:off x="0" y="0"/>
                <a:ext cx="6502329" cy="1269987"/>
              </a:xfrm>
              <a:custGeom>
                <a:avLst/>
                <a:gdLst/>
                <a:ahLst/>
                <a:cxnLst/>
                <a:rect r="r" b="b" t="t" l="l"/>
                <a:pathLst>
                  <a:path h="1269987" w="6502329">
                    <a:moveTo>
                      <a:pt x="6377868" y="1269987"/>
                    </a:moveTo>
                    <a:lnTo>
                      <a:pt x="124460" y="1269987"/>
                    </a:lnTo>
                    <a:cubicBezTo>
                      <a:pt x="55880" y="1269987"/>
                      <a:pt x="0" y="1214107"/>
                      <a:pt x="0" y="1145527"/>
                    </a:cubicBezTo>
                    <a:lnTo>
                      <a:pt x="0" y="124460"/>
                    </a:lnTo>
                    <a:cubicBezTo>
                      <a:pt x="0" y="55880"/>
                      <a:pt x="55880" y="0"/>
                      <a:pt x="124460" y="0"/>
                    </a:cubicBezTo>
                    <a:lnTo>
                      <a:pt x="6377868" y="0"/>
                    </a:lnTo>
                    <a:cubicBezTo>
                      <a:pt x="6446449" y="0"/>
                      <a:pt x="6502329" y="55880"/>
                      <a:pt x="6502329" y="124460"/>
                    </a:cubicBezTo>
                    <a:lnTo>
                      <a:pt x="6502329" y="1145527"/>
                    </a:lnTo>
                    <a:cubicBezTo>
                      <a:pt x="6502329" y="1214107"/>
                      <a:pt x="6446449" y="1269987"/>
                      <a:pt x="6377868" y="1269987"/>
                    </a:cubicBezTo>
                    <a:close/>
                  </a:path>
                </a:pathLst>
              </a:custGeom>
              <a:solidFill>
                <a:srgbClr val="FFA500"/>
              </a:solidFill>
            </p:spPr>
          </p:sp>
        </p:grpSp>
        <p:sp>
          <p:nvSpPr>
            <p:cNvPr name="TextBox 5" id="5"/>
            <p:cNvSpPr txBox="true"/>
            <p:nvPr/>
          </p:nvSpPr>
          <p:spPr>
            <a:xfrm rot="0">
              <a:off x="1977060" y="159084"/>
              <a:ext cx="8140569" cy="1816334"/>
            </a:xfrm>
            <a:prstGeom prst="rect">
              <a:avLst/>
            </a:prstGeom>
          </p:spPr>
          <p:txBody>
            <a:bodyPr anchor="t" rtlCol="false" tIns="0" lIns="0" bIns="0" rIns="0">
              <a:spAutoFit/>
            </a:bodyPr>
            <a:lstStyle/>
            <a:p>
              <a:pPr algn="ctr" marL="0" indent="0" lvl="0">
                <a:lnSpc>
                  <a:spcPts val="11481"/>
                </a:lnSpc>
                <a:spcBef>
                  <a:spcPct val="0"/>
                </a:spcBef>
              </a:pPr>
              <a:r>
                <a:rPr lang="en-US" sz="8201" spc="-82">
                  <a:solidFill>
                    <a:srgbClr val="FFFFFF"/>
                  </a:solidFill>
                  <a:latin typeface="DM Sans Bold"/>
                </a:rPr>
                <a:t>Thank you </a:t>
              </a:r>
            </a:p>
          </p:txBody>
        </p:sp>
      </p:grpSp>
      <p:sp>
        <p:nvSpPr>
          <p:cNvPr name="TextBox 6" id="6"/>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 May 12,</a:t>
            </a:r>
            <a:r>
              <a:rPr lang="en-US" sz="2400" u="none">
                <a:solidFill>
                  <a:srgbClr val="000000"/>
                </a:solidFill>
                <a:latin typeface="DM Sans"/>
              </a:rPr>
              <a:t> 2021</a:t>
            </a:r>
          </a:p>
        </p:txBody>
      </p:sp>
      <p:grpSp>
        <p:nvGrpSpPr>
          <p:cNvPr name="Group 7" id="7"/>
          <p:cNvGrpSpPr/>
          <p:nvPr/>
        </p:nvGrpSpPr>
        <p:grpSpPr>
          <a:xfrm rot="228175">
            <a:off x="11069590" y="3421816"/>
            <a:ext cx="2388467" cy="2608375"/>
            <a:chOff x="0" y="0"/>
            <a:chExt cx="3184623" cy="3477834"/>
          </a:xfrm>
        </p:grpSpPr>
        <p:grpSp>
          <p:nvGrpSpPr>
            <p:cNvPr name="Group 8" id="8"/>
            <p:cNvGrpSpPr/>
            <p:nvPr/>
          </p:nvGrpSpPr>
          <p:grpSpPr>
            <a:xfrm rot="0">
              <a:off x="0" y="0"/>
              <a:ext cx="3184623" cy="3477834"/>
              <a:chOff x="0" y="0"/>
              <a:chExt cx="3429024" cy="3744736"/>
            </a:xfrm>
          </p:grpSpPr>
          <p:sp>
            <p:nvSpPr>
              <p:cNvPr name="Freeform 9" id="9"/>
              <p:cNvSpPr/>
              <p:nvPr/>
            </p:nvSpPr>
            <p:spPr>
              <a:xfrm>
                <a:off x="0" y="218440"/>
                <a:ext cx="3427754" cy="3526296"/>
              </a:xfrm>
              <a:custGeom>
                <a:avLst/>
                <a:gdLst/>
                <a:ahLst/>
                <a:cxnLst/>
                <a:rect r="r" b="b" t="t" l="l"/>
                <a:pathLst>
                  <a:path h="3526296" w="3427754">
                    <a:moveTo>
                      <a:pt x="0" y="16510"/>
                    </a:moveTo>
                    <a:cubicBezTo>
                      <a:pt x="0" y="16510"/>
                      <a:pt x="2540" y="345440"/>
                      <a:pt x="2540" y="860282"/>
                    </a:cubicBezTo>
                    <a:cubicBezTo>
                      <a:pt x="2540" y="1658353"/>
                      <a:pt x="7620" y="2345196"/>
                      <a:pt x="7620" y="2605546"/>
                    </a:cubicBezTo>
                    <a:cubicBezTo>
                      <a:pt x="7620" y="2799856"/>
                      <a:pt x="16510" y="3198636"/>
                      <a:pt x="21590" y="3390406"/>
                    </a:cubicBezTo>
                    <a:lnTo>
                      <a:pt x="130810" y="3504706"/>
                    </a:lnTo>
                    <a:cubicBezTo>
                      <a:pt x="275590" y="3512326"/>
                      <a:pt x="543560" y="3526296"/>
                      <a:pt x="793750" y="3526296"/>
                    </a:cubicBezTo>
                    <a:lnTo>
                      <a:pt x="3427754" y="3526296"/>
                    </a:lnTo>
                    <a:lnTo>
                      <a:pt x="3427754" y="75122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FFDC5D"/>
              </a:solidFill>
            </p:spPr>
          </p:sp>
          <p:sp>
            <p:nvSpPr>
              <p:cNvPr name="Freeform 10" id="10"/>
              <p:cNvSpPr/>
              <p:nvPr/>
            </p:nvSpPr>
            <p:spPr>
              <a:xfrm>
                <a:off x="21590" y="0"/>
                <a:ext cx="2938804" cy="3724416"/>
              </a:xfrm>
              <a:custGeom>
                <a:avLst/>
                <a:gdLst/>
                <a:ahLst/>
                <a:cxnLst/>
                <a:rect r="r" b="b" t="t" l="l"/>
                <a:pathLst>
                  <a:path h="3724416" w="2938804">
                    <a:moveTo>
                      <a:pt x="0" y="3610116"/>
                    </a:moveTo>
                    <a:lnTo>
                      <a:pt x="109220" y="3724416"/>
                    </a:lnTo>
                    <a:lnTo>
                      <a:pt x="123190" y="3591066"/>
                    </a:lnTo>
                    <a:lnTo>
                      <a:pt x="0" y="3610116"/>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F9DA"/>
              </a:solidFill>
            </p:spPr>
          </p:sp>
        </p:grpSp>
        <p:sp>
          <p:nvSpPr>
            <p:cNvPr name="TextBox 11" id="11"/>
            <p:cNvSpPr txBox="true"/>
            <p:nvPr/>
          </p:nvSpPr>
          <p:spPr>
            <a:xfrm rot="0">
              <a:off x="419547" y="1374146"/>
              <a:ext cx="2345528" cy="938303"/>
            </a:xfrm>
            <a:prstGeom prst="rect">
              <a:avLst/>
            </a:prstGeom>
          </p:spPr>
          <p:txBody>
            <a:bodyPr anchor="t" rtlCol="false" tIns="0" lIns="0" bIns="0" rIns="0">
              <a:spAutoFit/>
            </a:bodyPr>
            <a:lstStyle/>
            <a:p>
              <a:pPr algn="ctr">
                <a:lnSpc>
                  <a:spcPts val="2753"/>
                </a:lnSpc>
              </a:pPr>
              <a:r>
                <a:rPr lang="en-US" sz="2373">
                  <a:solidFill>
                    <a:srgbClr val="000000"/>
                  </a:solidFill>
                  <a:latin typeface="DM Sans"/>
                </a:rPr>
                <a:t>Have a great day ahead.</a:t>
              </a:r>
            </a:p>
          </p:txBody>
        </p:sp>
      </p:grpSp>
      <p:grpSp>
        <p:nvGrpSpPr>
          <p:cNvPr name="Group 12" id="12"/>
          <p:cNvGrpSpPr/>
          <p:nvPr/>
        </p:nvGrpSpPr>
        <p:grpSpPr>
          <a:xfrm rot="0">
            <a:off x="12738842" y="7231201"/>
            <a:ext cx="4520458" cy="2416498"/>
            <a:chOff x="0" y="0"/>
            <a:chExt cx="18248766" cy="9755229"/>
          </a:xfrm>
        </p:grpSpPr>
        <p:sp>
          <p:nvSpPr>
            <p:cNvPr name="Freeform 13" id="13"/>
            <p:cNvSpPr/>
            <p:nvPr/>
          </p:nvSpPr>
          <p:spPr>
            <a:xfrm>
              <a:off x="0" y="0"/>
              <a:ext cx="18248765" cy="9854289"/>
            </a:xfrm>
            <a:custGeom>
              <a:avLst/>
              <a:gdLst/>
              <a:ahLst/>
              <a:cxnLst/>
              <a:rect r="r" b="b" t="t" l="l"/>
              <a:pathLst>
                <a:path h="9854289" w="18248765">
                  <a:moveTo>
                    <a:pt x="17626465" y="9284060"/>
                  </a:moveTo>
                  <a:cubicBezTo>
                    <a:pt x="17626465" y="9277710"/>
                    <a:pt x="17627736" y="9272629"/>
                    <a:pt x="17627736" y="9265010"/>
                  </a:cubicBezTo>
                  <a:lnTo>
                    <a:pt x="17627736" y="490220"/>
                  </a:lnTo>
                  <a:cubicBezTo>
                    <a:pt x="17627736" y="220980"/>
                    <a:pt x="17418186" y="0"/>
                    <a:pt x="17161645" y="0"/>
                  </a:cubicBezTo>
                  <a:lnTo>
                    <a:pt x="467360" y="0"/>
                  </a:lnTo>
                  <a:cubicBezTo>
                    <a:pt x="210820" y="0"/>
                    <a:pt x="0" y="220980"/>
                    <a:pt x="0" y="490220"/>
                  </a:cubicBezTo>
                  <a:lnTo>
                    <a:pt x="0" y="9265010"/>
                  </a:lnTo>
                  <a:cubicBezTo>
                    <a:pt x="0" y="9534249"/>
                    <a:pt x="209550" y="9755229"/>
                    <a:pt x="466090" y="9755229"/>
                  </a:cubicBezTo>
                  <a:lnTo>
                    <a:pt x="17160376" y="9755229"/>
                  </a:lnTo>
                  <a:cubicBezTo>
                    <a:pt x="17273406" y="9755229"/>
                    <a:pt x="17377545" y="9712049"/>
                    <a:pt x="17457556" y="9642199"/>
                  </a:cubicBezTo>
                  <a:cubicBezTo>
                    <a:pt x="17588365" y="9713320"/>
                    <a:pt x="17900785" y="9854289"/>
                    <a:pt x="18247495" y="9647279"/>
                  </a:cubicBezTo>
                  <a:cubicBezTo>
                    <a:pt x="18248765" y="9647279"/>
                    <a:pt x="17936345" y="9648550"/>
                    <a:pt x="17626465" y="9284060"/>
                  </a:cubicBezTo>
                  <a:lnTo>
                    <a:pt x="17626465" y="9284060"/>
                  </a:lnTo>
                  <a:close/>
                </a:path>
              </a:pathLst>
            </a:custGeom>
            <a:solidFill>
              <a:srgbClr val="A9DAFF"/>
            </a:solidFill>
          </p:spPr>
        </p:sp>
      </p:grpSp>
      <p:sp>
        <p:nvSpPr>
          <p:cNvPr name="TextBox 14" id="14"/>
          <p:cNvSpPr txBox="true"/>
          <p:nvPr/>
        </p:nvSpPr>
        <p:spPr>
          <a:xfrm rot="0">
            <a:off x="12924008" y="7353600"/>
            <a:ext cx="3948410" cy="2114550"/>
          </a:xfrm>
          <a:prstGeom prst="rect">
            <a:avLst/>
          </a:prstGeom>
        </p:spPr>
        <p:txBody>
          <a:bodyPr anchor="t" rtlCol="false" tIns="0" lIns="0" bIns="0" rIns="0">
            <a:spAutoFit/>
          </a:bodyPr>
          <a:lstStyle/>
          <a:p>
            <a:pPr algn="ctr">
              <a:lnSpc>
                <a:spcPts val="4200"/>
              </a:lnSpc>
            </a:pPr>
            <a:r>
              <a:rPr lang="en-US" sz="3000">
                <a:solidFill>
                  <a:srgbClr val="000000"/>
                </a:solidFill>
                <a:latin typeface="Open Sans Light"/>
              </a:rPr>
              <a:t>Submitted by</a:t>
            </a:r>
          </a:p>
          <a:p>
            <a:pPr algn="ctr">
              <a:lnSpc>
                <a:spcPts val="4200"/>
              </a:lnSpc>
            </a:pPr>
            <a:r>
              <a:rPr lang="en-US" sz="3000">
                <a:solidFill>
                  <a:srgbClr val="000000"/>
                </a:solidFill>
                <a:latin typeface="Open Sans Light"/>
              </a:rPr>
              <a:t>Siddharth Deep Katiyar</a:t>
            </a:r>
          </a:p>
          <a:p>
            <a:pPr algn="ctr">
              <a:lnSpc>
                <a:spcPts val="4200"/>
              </a:lnSpc>
            </a:pPr>
            <a:r>
              <a:rPr lang="en-US" sz="3000">
                <a:solidFill>
                  <a:srgbClr val="000000"/>
                </a:solidFill>
                <a:latin typeface="Open Sans Light"/>
              </a:rPr>
              <a:t>Roll. No. :- 192275</a:t>
            </a:r>
          </a:p>
          <a:p>
            <a:pPr algn="ctr">
              <a:lnSpc>
                <a:spcPts val="4200"/>
              </a:lnSpc>
            </a:pPr>
            <a:r>
              <a:rPr lang="en-US" sz="3000">
                <a:solidFill>
                  <a:srgbClr val="000000"/>
                </a:solidFill>
                <a:latin typeface="Open Sans Light"/>
              </a:rPr>
              <a:t>Sec :- EEE 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5684951" cy="2046582"/>
            <a:chOff x="0" y="0"/>
            <a:chExt cx="7579935" cy="2728777"/>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579935" cy="2728777"/>
            </a:xfrm>
            <a:prstGeom prst="rect">
              <a:avLst/>
            </a:prstGeom>
          </p:spPr>
        </p:pic>
        <p:sp>
          <p:nvSpPr>
            <p:cNvPr name="TextBox 4" id="4"/>
            <p:cNvSpPr txBox="true"/>
            <p:nvPr/>
          </p:nvSpPr>
          <p:spPr>
            <a:xfrm rot="0">
              <a:off x="1084768" y="317273"/>
              <a:ext cx="5410398" cy="1047115"/>
            </a:xfrm>
            <a:prstGeom prst="rect">
              <a:avLst/>
            </a:prstGeom>
          </p:spPr>
          <p:txBody>
            <a:bodyPr anchor="t" rtlCol="false" tIns="0" lIns="0" bIns="0" rIns="0">
              <a:spAutoFit/>
            </a:bodyPr>
            <a:lstStyle/>
            <a:p>
              <a:pPr>
                <a:lnSpc>
                  <a:spcPts val="5880"/>
                </a:lnSpc>
              </a:pPr>
              <a:r>
                <a:rPr lang="en-US" sz="5600">
                  <a:solidFill>
                    <a:srgbClr val="FFFFFF"/>
                  </a:solidFill>
                  <a:latin typeface="DM Sans"/>
                </a:rPr>
                <a:t>Abstract</a:t>
              </a:r>
            </a:p>
          </p:txBody>
        </p:sp>
      </p:grpSp>
      <p:sp>
        <p:nvSpPr>
          <p:cNvPr name="TextBox 5" id="5"/>
          <p:cNvSpPr txBox="true"/>
          <p:nvPr/>
        </p:nvSpPr>
        <p:spPr>
          <a:xfrm rot="0">
            <a:off x="1028700" y="4662874"/>
            <a:ext cx="16230600" cy="4107815"/>
          </a:xfrm>
          <a:prstGeom prst="rect">
            <a:avLst/>
          </a:prstGeom>
        </p:spPr>
        <p:txBody>
          <a:bodyPr anchor="t" rtlCol="false" tIns="0" lIns="0" bIns="0" rIns="0">
            <a:spAutoFit/>
          </a:bodyPr>
          <a:lstStyle/>
          <a:p>
            <a:pPr algn="l" marL="0" indent="0" lvl="0">
              <a:lnSpc>
                <a:spcPts val="3639"/>
              </a:lnSpc>
            </a:pPr>
            <a:r>
              <a:rPr lang="en-US" sz="2800">
                <a:solidFill>
                  <a:srgbClr val="000000"/>
                </a:solidFill>
                <a:latin typeface="DM Sans"/>
              </a:rPr>
              <a:t>A mechanism </a:t>
            </a:r>
            <a:r>
              <a:rPr lang="en-US" sz="2800" u="none">
                <a:solidFill>
                  <a:srgbClr val="000000"/>
                </a:solidFill>
                <a:latin typeface="DM Sans"/>
              </a:rPr>
              <a:t>for the automation of accident detection and notifying the hospitals, police stations and relatives about the accident data. </a:t>
            </a:r>
          </a:p>
          <a:p>
            <a:pPr algn="l" marL="0" indent="0" lvl="0">
              <a:lnSpc>
                <a:spcPts val="3639"/>
              </a:lnSpc>
            </a:pPr>
          </a:p>
          <a:p>
            <a:pPr algn="l" marL="0" indent="0" lvl="0">
              <a:lnSpc>
                <a:spcPts val="3639"/>
              </a:lnSpc>
            </a:pPr>
          </a:p>
          <a:p>
            <a:pPr algn="l" marL="0" indent="0" lvl="0">
              <a:lnSpc>
                <a:spcPts val="3639"/>
              </a:lnSpc>
            </a:pPr>
            <a:r>
              <a:rPr lang="en-US" sz="2799" u="none">
                <a:solidFill>
                  <a:srgbClr val="000000"/>
                </a:solidFill>
                <a:latin typeface="DM Sans"/>
              </a:rPr>
              <a:t>The proposed device is for an accident notification system (A.N.S). This product could be used in vehicles to get the data of accident and further notifying police station and hospitals.</a:t>
            </a:r>
          </a:p>
          <a:p>
            <a:pPr algn="l" marL="0" indent="0" lvl="0">
              <a:lnSpc>
                <a:spcPts val="3639"/>
              </a:lnSpc>
            </a:pPr>
          </a:p>
          <a:p>
            <a:pPr algn="l" marL="0" indent="0" lvl="0">
              <a:lnSpc>
                <a:spcPts val="3640"/>
              </a:lnSpc>
            </a:pPr>
          </a:p>
          <a:p>
            <a:pPr algn="l" marL="0" indent="0" lvl="0">
              <a:lnSpc>
                <a:spcPts val="36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5684951" cy="2046582"/>
            <a:chOff x="0" y="0"/>
            <a:chExt cx="7579935" cy="2728777"/>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579935" cy="2728777"/>
            </a:xfrm>
            <a:prstGeom prst="rect">
              <a:avLst/>
            </a:prstGeom>
          </p:spPr>
        </p:pic>
        <p:sp>
          <p:nvSpPr>
            <p:cNvPr name="TextBox 4" id="4"/>
            <p:cNvSpPr txBox="true"/>
            <p:nvPr/>
          </p:nvSpPr>
          <p:spPr>
            <a:xfrm rot="0">
              <a:off x="1084768" y="317273"/>
              <a:ext cx="5410398" cy="1047115"/>
            </a:xfrm>
            <a:prstGeom prst="rect">
              <a:avLst/>
            </a:prstGeom>
          </p:spPr>
          <p:txBody>
            <a:bodyPr anchor="t" rtlCol="false" tIns="0" lIns="0" bIns="0" rIns="0">
              <a:spAutoFit/>
            </a:bodyPr>
            <a:lstStyle/>
            <a:p>
              <a:pPr>
                <a:lnSpc>
                  <a:spcPts val="5880"/>
                </a:lnSpc>
              </a:pPr>
              <a:r>
                <a:rPr lang="en-US" sz="5600">
                  <a:solidFill>
                    <a:srgbClr val="FFFFFF"/>
                  </a:solidFill>
                  <a:latin typeface="DM Sans"/>
                </a:rPr>
                <a:t>Goal</a:t>
              </a:r>
            </a:p>
          </p:txBody>
        </p:sp>
      </p:grpSp>
      <p:sp>
        <p:nvSpPr>
          <p:cNvPr name="TextBox 5" id="5"/>
          <p:cNvSpPr txBox="true"/>
          <p:nvPr/>
        </p:nvSpPr>
        <p:spPr>
          <a:xfrm rot="0">
            <a:off x="1740284" y="4149925"/>
            <a:ext cx="16230600" cy="3650615"/>
          </a:xfrm>
          <a:prstGeom prst="rect">
            <a:avLst/>
          </a:prstGeom>
        </p:spPr>
        <p:txBody>
          <a:bodyPr anchor="t" rtlCol="false" tIns="0" lIns="0" bIns="0" rIns="0">
            <a:spAutoFit/>
          </a:bodyPr>
          <a:lstStyle/>
          <a:p>
            <a:pPr>
              <a:lnSpc>
                <a:spcPts val="3639"/>
              </a:lnSpc>
            </a:pPr>
          </a:p>
          <a:p>
            <a:pPr>
              <a:lnSpc>
                <a:spcPts val="3639"/>
              </a:lnSpc>
            </a:pPr>
            <a:r>
              <a:rPr lang="en-US" sz="2799">
                <a:solidFill>
                  <a:srgbClr val="000000"/>
                </a:solidFill>
                <a:latin typeface="DM Sans"/>
              </a:rPr>
              <a:t>R</a:t>
            </a:r>
            <a:r>
              <a:rPr lang="en-US" sz="1200">
                <a:solidFill>
                  <a:srgbClr val="000000"/>
                </a:solidFill>
                <a:latin typeface="Arimo"/>
              </a:rPr>
              <a:t>educe the no. of deaths in accident cases by informing hospitals at the earliest.</a:t>
            </a:r>
          </a:p>
          <a:p>
            <a:pPr>
              <a:lnSpc>
                <a:spcPts val="3639"/>
              </a:lnSpc>
            </a:pPr>
          </a:p>
          <a:p>
            <a:pPr>
              <a:lnSpc>
                <a:spcPts val="3639"/>
              </a:lnSpc>
            </a:pPr>
            <a:r>
              <a:rPr lang="en-US" sz="2799">
                <a:solidFill>
                  <a:srgbClr val="000000"/>
                </a:solidFill>
                <a:latin typeface="DM Sans"/>
              </a:rPr>
              <a:t>T</a:t>
            </a:r>
            <a:r>
              <a:rPr lang="en-US" sz="1200">
                <a:solidFill>
                  <a:srgbClr val="000000"/>
                </a:solidFill>
                <a:latin typeface="Arimo"/>
              </a:rPr>
              <a:t>rack data of the car.</a:t>
            </a:r>
          </a:p>
          <a:p>
            <a:pPr>
              <a:lnSpc>
                <a:spcPts val="3639"/>
              </a:lnSpc>
            </a:pPr>
          </a:p>
          <a:p>
            <a:pPr>
              <a:lnSpc>
                <a:spcPts val="3639"/>
              </a:lnSpc>
            </a:pPr>
            <a:r>
              <a:rPr lang="en-US" sz="2799">
                <a:solidFill>
                  <a:srgbClr val="000000"/>
                </a:solidFill>
                <a:latin typeface="DM Sans"/>
              </a:rPr>
              <a:t>S</a:t>
            </a:r>
            <a:r>
              <a:rPr lang="en-US" sz="1200">
                <a:solidFill>
                  <a:srgbClr val="000000"/>
                </a:solidFill>
                <a:latin typeface="Arimo"/>
              </a:rPr>
              <a:t>olve various road accident cases and find the culprit by providing details of car location to the police station. </a:t>
            </a:r>
          </a:p>
          <a:p>
            <a:pPr algn="l" marL="0" indent="0" lvl="0">
              <a:lnSpc>
                <a:spcPts val="3640"/>
              </a:lnSpc>
            </a:pP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0940" y="4317910"/>
            <a:ext cx="732775" cy="732775"/>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0940" y="5256745"/>
            <a:ext cx="732775" cy="732775"/>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0940" y="6219580"/>
            <a:ext cx="732775" cy="732775"/>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FDF8DB"/>
            </a:solidFill>
          </p:spPr>
        </p:sp>
      </p:grpSp>
      <p:grpSp>
        <p:nvGrpSpPr>
          <p:cNvPr name="Group 4" id="4"/>
          <p:cNvGrpSpPr/>
          <p:nvPr/>
        </p:nvGrpSpPr>
        <p:grpSpPr>
          <a:xfrm rot="0">
            <a:off x="785835" y="2737246"/>
            <a:ext cx="735494" cy="735494"/>
            <a:chOff x="0" y="0"/>
            <a:chExt cx="980659" cy="980659"/>
          </a:xfrm>
        </p:grpSpPr>
        <p:grpSp>
          <p:nvGrpSpPr>
            <p:cNvPr name="Group 5" id="5"/>
            <p:cNvGrpSpPr/>
            <p:nvPr/>
          </p:nvGrpSpPr>
          <p:grpSpPr>
            <a:xfrm rot="0">
              <a:off x="0" y="0"/>
              <a:ext cx="980659" cy="980659"/>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00"/>
              </a:solidFill>
            </p:spPr>
          </p:sp>
        </p:grpSp>
        <p:sp>
          <p:nvSpPr>
            <p:cNvPr name="TextBox 7" id="7"/>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1</a:t>
              </a:r>
            </a:p>
          </p:txBody>
        </p:sp>
      </p:grpSp>
      <p:sp>
        <p:nvSpPr>
          <p:cNvPr name="TextBox 8" id="8"/>
          <p:cNvSpPr txBox="true"/>
          <p:nvPr/>
        </p:nvSpPr>
        <p:spPr>
          <a:xfrm rot="0">
            <a:off x="14121373" y="714375"/>
            <a:ext cx="360022" cy="417946"/>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2</a:t>
            </a:r>
          </a:p>
        </p:txBody>
      </p:sp>
      <p:sp>
        <p:nvSpPr>
          <p:cNvPr name="TextBox 9" id="9"/>
          <p:cNvSpPr txBox="true"/>
          <p:nvPr/>
        </p:nvSpPr>
        <p:spPr>
          <a:xfrm rot="0">
            <a:off x="451633" y="446064"/>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Problem Statements </a:t>
            </a:r>
          </a:p>
        </p:txBody>
      </p:sp>
      <p:grpSp>
        <p:nvGrpSpPr>
          <p:cNvPr name="Group 10" id="10"/>
          <p:cNvGrpSpPr/>
          <p:nvPr/>
        </p:nvGrpSpPr>
        <p:grpSpPr>
          <a:xfrm rot="0">
            <a:off x="819380" y="4295981"/>
            <a:ext cx="735494" cy="735494"/>
            <a:chOff x="0" y="0"/>
            <a:chExt cx="980659" cy="980659"/>
          </a:xfrm>
        </p:grpSpPr>
        <p:grpSp>
          <p:nvGrpSpPr>
            <p:cNvPr name="Group 11" id="11"/>
            <p:cNvGrpSpPr/>
            <p:nvPr/>
          </p:nvGrpSpPr>
          <p:grpSpPr>
            <a:xfrm rot="0">
              <a:off x="0" y="0"/>
              <a:ext cx="980659" cy="980659"/>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00"/>
              </a:solidFill>
            </p:spPr>
          </p:sp>
        </p:grpSp>
        <p:sp>
          <p:nvSpPr>
            <p:cNvPr name="TextBox 13" id="13"/>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2</a:t>
              </a:r>
            </a:p>
          </p:txBody>
        </p:sp>
      </p:grpSp>
      <p:grpSp>
        <p:nvGrpSpPr>
          <p:cNvPr name="Group 14" id="14"/>
          <p:cNvGrpSpPr/>
          <p:nvPr/>
        </p:nvGrpSpPr>
        <p:grpSpPr>
          <a:xfrm rot="0">
            <a:off x="819380" y="5830660"/>
            <a:ext cx="735494" cy="735494"/>
            <a:chOff x="0" y="0"/>
            <a:chExt cx="980659" cy="980659"/>
          </a:xfrm>
        </p:grpSpPr>
        <p:grpSp>
          <p:nvGrpSpPr>
            <p:cNvPr name="Group 15" id="15"/>
            <p:cNvGrpSpPr/>
            <p:nvPr/>
          </p:nvGrpSpPr>
          <p:grpSpPr>
            <a:xfrm rot="0">
              <a:off x="0" y="0"/>
              <a:ext cx="980659" cy="980659"/>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00"/>
              </a:solidFill>
            </p:spPr>
          </p:sp>
        </p:grpSp>
        <p:sp>
          <p:nvSpPr>
            <p:cNvPr name="TextBox 17" id="17"/>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3</a:t>
              </a:r>
            </a:p>
          </p:txBody>
        </p:sp>
      </p:grpSp>
      <p:grpSp>
        <p:nvGrpSpPr>
          <p:cNvPr name="Group 18" id="18"/>
          <p:cNvGrpSpPr/>
          <p:nvPr/>
        </p:nvGrpSpPr>
        <p:grpSpPr>
          <a:xfrm rot="0">
            <a:off x="819380" y="7305663"/>
            <a:ext cx="735494" cy="735494"/>
            <a:chOff x="0" y="0"/>
            <a:chExt cx="980659" cy="980659"/>
          </a:xfrm>
        </p:grpSpPr>
        <p:grpSp>
          <p:nvGrpSpPr>
            <p:cNvPr name="Group 19" id="19"/>
            <p:cNvGrpSpPr/>
            <p:nvPr/>
          </p:nvGrpSpPr>
          <p:grpSpPr>
            <a:xfrm rot="0">
              <a:off x="0" y="0"/>
              <a:ext cx="980659" cy="980659"/>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00"/>
              </a:solidFill>
            </p:spPr>
          </p:sp>
        </p:grpSp>
        <p:sp>
          <p:nvSpPr>
            <p:cNvPr name="TextBox 21" id="21"/>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4</a:t>
              </a:r>
            </a:p>
          </p:txBody>
        </p:sp>
      </p:grpSp>
      <p:grpSp>
        <p:nvGrpSpPr>
          <p:cNvPr name="Group 22" id="22"/>
          <p:cNvGrpSpPr/>
          <p:nvPr/>
        </p:nvGrpSpPr>
        <p:grpSpPr>
          <a:xfrm rot="0">
            <a:off x="785835" y="8685025"/>
            <a:ext cx="735494" cy="735494"/>
            <a:chOff x="0" y="0"/>
            <a:chExt cx="980659" cy="980659"/>
          </a:xfrm>
        </p:grpSpPr>
        <p:grpSp>
          <p:nvGrpSpPr>
            <p:cNvPr name="Group 23" id="23"/>
            <p:cNvGrpSpPr/>
            <p:nvPr/>
          </p:nvGrpSpPr>
          <p:grpSpPr>
            <a:xfrm rot="0">
              <a:off x="0" y="0"/>
              <a:ext cx="980659" cy="980659"/>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00"/>
              </a:solidFill>
            </p:spPr>
          </p:sp>
        </p:grpSp>
        <p:sp>
          <p:nvSpPr>
            <p:cNvPr name="TextBox 25" id="25"/>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5</a:t>
              </a:r>
            </a:p>
          </p:txBody>
        </p:sp>
      </p:grpSp>
      <p:sp>
        <p:nvSpPr>
          <p:cNvPr name="TextBox 26" id="26"/>
          <p:cNvSpPr txBox="true"/>
          <p:nvPr/>
        </p:nvSpPr>
        <p:spPr>
          <a:xfrm rot="0">
            <a:off x="2075796" y="2781461"/>
            <a:ext cx="11782425"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No notification system in the car to notify about</a:t>
            </a:r>
            <a:r>
              <a:rPr lang="en-US" sz="1200">
                <a:solidFill>
                  <a:srgbClr val="000000"/>
                </a:solidFill>
                <a:latin typeface="Arimo"/>
              </a:rPr>
              <a:t> the accident.</a:t>
            </a:r>
          </a:p>
        </p:txBody>
      </p:sp>
      <p:sp>
        <p:nvSpPr>
          <p:cNvPr name="TextBox 27" id="27"/>
          <p:cNvSpPr txBox="true"/>
          <p:nvPr/>
        </p:nvSpPr>
        <p:spPr>
          <a:xfrm rot="0">
            <a:off x="2075796" y="4340196"/>
            <a:ext cx="4961186"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Car tracking not available.</a:t>
            </a:r>
          </a:p>
        </p:txBody>
      </p:sp>
      <p:sp>
        <p:nvSpPr>
          <p:cNvPr name="TextBox 28" id="28"/>
          <p:cNvSpPr txBox="true"/>
          <p:nvPr/>
        </p:nvSpPr>
        <p:spPr>
          <a:xfrm rot="0">
            <a:off x="2075796" y="5874874"/>
            <a:ext cx="8940403"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 </a:t>
            </a:r>
            <a:r>
              <a:rPr lang="en-US" sz="1200">
                <a:solidFill>
                  <a:srgbClr val="000000"/>
                </a:solidFill>
                <a:latin typeface="Arimo"/>
              </a:rPr>
              <a:t>No Emergency system to notify about injured.</a:t>
            </a:r>
          </a:p>
        </p:txBody>
      </p:sp>
      <p:sp>
        <p:nvSpPr>
          <p:cNvPr name="TextBox 29" id="29"/>
          <p:cNvSpPr txBox="true"/>
          <p:nvPr/>
        </p:nvSpPr>
        <p:spPr>
          <a:xfrm rot="0">
            <a:off x="2127141" y="7349878"/>
            <a:ext cx="9888885"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No system to notify damage percentage of the car. </a:t>
            </a:r>
          </a:p>
        </p:txBody>
      </p:sp>
      <p:sp>
        <p:nvSpPr>
          <p:cNvPr name="TextBox 30" id="30"/>
          <p:cNvSpPr txBox="true"/>
          <p:nvPr/>
        </p:nvSpPr>
        <p:spPr>
          <a:xfrm rot="0">
            <a:off x="2127141" y="8729240"/>
            <a:ext cx="7491710"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No system to find lost and stolen cars.</a:t>
            </a:r>
            <a:r>
              <a:rPr lang="en-US" sz="1200">
                <a:solidFill>
                  <a:srgbClr val="000000"/>
                </a:solidFill>
                <a:latin typeface="Arimo"/>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950" y="863787"/>
            <a:ext cx="17258100" cy="8210130"/>
            <a:chOff x="0" y="0"/>
            <a:chExt cx="24871394" cy="11831973"/>
          </a:xfrm>
        </p:grpSpPr>
        <p:sp>
          <p:nvSpPr>
            <p:cNvPr name="Freeform 3" id="3"/>
            <p:cNvSpPr/>
            <p:nvPr/>
          </p:nvSpPr>
          <p:spPr>
            <a:xfrm>
              <a:off x="0" y="0"/>
              <a:ext cx="24871394" cy="11831972"/>
            </a:xfrm>
            <a:custGeom>
              <a:avLst/>
              <a:gdLst/>
              <a:ahLst/>
              <a:cxnLst/>
              <a:rect r="r" b="b" t="t" l="l"/>
              <a:pathLst>
                <a:path h="11831972" w="24871394">
                  <a:moveTo>
                    <a:pt x="24566594" y="0"/>
                  </a:moveTo>
                  <a:lnTo>
                    <a:pt x="304800" y="0"/>
                  </a:lnTo>
                  <a:cubicBezTo>
                    <a:pt x="135890" y="0"/>
                    <a:pt x="0" y="135890"/>
                    <a:pt x="0" y="304800"/>
                  </a:cubicBezTo>
                  <a:lnTo>
                    <a:pt x="0" y="11527172"/>
                  </a:lnTo>
                  <a:cubicBezTo>
                    <a:pt x="0" y="11696083"/>
                    <a:pt x="135890" y="11831972"/>
                    <a:pt x="304800" y="11831972"/>
                  </a:cubicBezTo>
                  <a:lnTo>
                    <a:pt x="24566594" y="11831972"/>
                  </a:lnTo>
                  <a:cubicBezTo>
                    <a:pt x="24735504" y="11831972"/>
                    <a:pt x="24871394" y="11696083"/>
                    <a:pt x="24871394" y="11527172"/>
                  </a:cubicBezTo>
                  <a:lnTo>
                    <a:pt x="24871394" y="304800"/>
                  </a:lnTo>
                  <a:cubicBezTo>
                    <a:pt x="24871394" y="135890"/>
                    <a:pt x="24735504" y="0"/>
                    <a:pt x="24566594" y="0"/>
                  </a:cubicBezTo>
                  <a:close/>
                </a:path>
              </a:pathLst>
            </a:custGeom>
            <a:solidFill>
              <a:srgbClr val="EDF0F2"/>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700178" y="5874904"/>
            <a:ext cx="2288059" cy="3723173"/>
          </a:xfrm>
          <a:prstGeom prst="rect">
            <a:avLst/>
          </a:prstGeom>
        </p:spPr>
      </p:pic>
      <p:grpSp>
        <p:nvGrpSpPr>
          <p:cNvPr name="Group 5" id="5"/>
          <p:cNvGrpSpPr/>
          <p:nvPr/>
        </p:nvGrpSpPr>
        <p:grpSpPr>
          <a:xfrm rot="0">
            <a:off x="4058164" y="2219581"/>
            <a:ext cx="456302" cy="456302"/>
            <a:chOff x="0" y="0"/>
            <a:chExt cx="608403" cy="608403"/>
          </a:xfrm>
        </p:grpSpPr>
        <p:grpSp>
          <p:nvGrpSpPr>
            <p:cNvPr name="Group 6" id="6"/>
            <p:cNvGrpSpPr/>
            <p:nvPr/>
          </p:nvGrpSpPr>
          <p:grpSpPr>
            <a:xfrm rot="0">
              <a:off x="0" y="0"/>
              <a:ext cx="608403" cy="608403"/>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001"/>
              </a:solidFill>
            </p:spPr>
          </p:sp>
        </p:grpSp>
        <p:sp>
          <p:nvSpPr>
            <p:cNvPr name="TextBox 8" id="8"/>
            <p:cNvSpPr txBox="true"/>
            <p:nvPr/>
          </p:nvSpPr>
          <p:spPr>
            <a:xfrm rot="0">
              <a:off x="101125" y="14344"/>
              <a:ext cx="384282" cy="532091"/>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FFFFFF"/>
                  </a:solidFill>
                  <a:latin typeface="DM Sans Bold"/>
                </a:rPr>
                <a:t>1</a:t>
              </a:r>
            </a:p>
          </p:txBody>
        </p:sp>
      </p:grpSp>
      <p:grpSp>
        <p:nvGrpSpPr>
          <p:cNvPr name="Group 9" id="9"/>
          <p:cNvGrpSpPr/>
          <p:nvPr/>
        </p:nvGrpSpPr>
        <p:grpSpPr>
          <a:xfrm rot="0">
            <a:off x="4058164" y="7094558"/>
            <a:ext cx="456302" cy="456302"/>
            <a:chOff x="0" y="0"/>
            <a:chExt cx="608403" cy="608403"/>
          </a:xfrm>
        </p:grpSpPr>
        <p:grpSp>
          <p:nvGrpSpPr>
            <p:cNvPr name="Group 10" id="10"/>
            <p:cNvGrpSpPr/>
            <p:nvPr/>
          </p:nvGrpSpPr>
          <p:grpSpPr>
            <a:xfrm rot="0">
              <a:off x="0" y="0"/>
              <a:ext cx="608403" cy="608403"/>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001"/>
              </a:solidFill>
            </p:spPr>
          </p:sp>
        </p:grpSp>
        <p:sp>
          <p:nvSpPr>
            <p:cNvPr name="TextBox 12" id="12"/>
            <p:cNvSpPr txBox="true"/>
            <p:nvPr/>
          </p:nvSpPr>
          <p:spPr>
            <a:xfrm rot="0">
              <a:off x="101125" y="14344"/>
              <a:ext cx="384282" cy="532091"/>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FFFFFF"/>
                  </a:solidFill>
                  <a:latin typeface="DM Sans Bold"/>
                </a:rPr>
                <a:t>6</a:t>
              </a:r>
            </a:p>
          </p:txBody>
        </p:sp>
      </p:grpSp>
      <p:grpSp>
        <p:nvGrpSpPr>
          <p:cNvPr name="Group 13" id="13"/>
          <p:cNvGrpSpPr/>
          <p:nvPr/>
        </p:nvGrpSpPr>
        <p:grpSpPr>
          <a:xfrm rot="0">
            <a:off x="7083639" y="863787"/>
            <a:ext cx="4136050" cy="606688"/>
            <a:chOff x="0" y="0"/>
            <a:chExt cx="31838127" cy="4670110"/>
          </a:xfrm>
        </p:grpSpPr>
        <p:sp>
          <p:nvSpPr>
            <p:cNvPr name="Freeform 14" id="14"/>
            <p:cNvSpPr/>
            <p:nvPr/>
          </p:nvSpPr>
          <p:spPr>
            <a:xfrm>
              <a:off x="0" y="0"/>
              <a:ext cx="31838128" cy="4769170"/>
            </a:xfrm>
            <a:custGeom>
              <a:avLst/>
              <a:gdLst/>
              <a:ahLst/>
              <a:cxnLst/>
              <a:rect r="r" b="b" t="t" l="l"/>
              <a:pathLst>
                <a:path h="4769170" w="31838128">
                  <a:moveTo>
                    <a:pt x="31215828" y="4198940"/>
                  </a:moveTo>
                  <a:cubicBezTo>
                    <a:pt x="31215828" y="4192590"/>
                    <a:pt x="31217099" y="4187510"/>
                    <a:pt x="31217099" y="4179890"/>
                  </a:cubicBezTo>
                  <a:lnTo>
                    <a:pt x="31217099" y="490220"/>
                  </a:lnTo>
                  <a:cubicBezTo>
                    <a:pt x="31217099" y="220980"/>
                    <a:pt x="31007549" y="0"/>
                    <a:pt x="30751007" y="0"/>
                  </a:cubicBezTo>
                  <a:lnTo>
                    <a:pt x="467360" y="0"/>
                  </a:lnTo>
                  <a:cubicBezTo>
                    <a:pt x="210820" y="0"/>
                    <a:pt x="0" y="220980"/>
                    <a:pt x="0" y="490220"/>
                  </a:cubicBezTo>
                  <a:lnTo>
                    <a:pt x="0" y="4179890"/>
                  </a:lnTo>
                  <a:cubicBezTo>
                    <a:pt x="0" y="4449130"/>
                    <a:pt x="209550" y="4670110"/>
                    <a:pt x="466090" y="4670110"/>
                  </a:cubicBezTo>
                  <a:lnTo>
                    <a:pt x="30749739" y="4670110"/>
                  </a:lnTo>
                  <a:cubicBezTo>
                    <a:pt x="30862767" y="4670110"/>
                    <a:pt x="30966907" y="4626930"/>
                    <a:pt x="31046917" y="4557080"/>
                  </a:cubicBezTo>
                  <a:cubicBezTo>
                    <a:pt x="31177728" y="4628200"/>
                    <a:pt x="31490146" y="4769170"/>
                    <a:pt x="31836857" y="4562160"/>
                  </a:cubicBezTo>
                  <a:cubicBezTo>
                    <a:pt x="31838128" y="4562160"/>
                    <a:pt x="31525707" y="4563430"/>
                    <a:pt x="31215828" y="4198940"/>
                  </a:cubicBezTo>
                  <a:lnTo>
                    <a:pt x="31215828" y="4198940"/>
                  </a:lnTo>
                  <a:close/>
                </a:path>
              </a:pathLst>
            </a:custGeom>
            <a:solidFill>
              <a:srgbClr val="FFB001"/>
            </a:solidFill>
          </p:spPr>
        </p:sp>
      </p:grpSp>
      <p:sp>
        <p:nvSpPr>
          <p:cNvPr name="TextBox 15" id="15"/>
          <p:cNvSpPr txBox="true"/>
          <p:nvPr/>
        </p:nvSpPr>
        <p:spPr>
          <a:xfrm rot="0">
            <a:off x="7083639" y="843598"/>
            <a:ext cx="4136050" cy="580390"/>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SOLUTION</a:t>
            </a:r>
          </a:p>
        </p:txBody>
      </p:sp>
      <p:sp>
        <p:nvSpPr>
          <p:cNvPr name="TextBox 16" id="16"/>
          <p:cNvSpPr txBox="true"/>
          <p:nvPr/>
        </p:nvSpPr>
        <p:spPr>
          <a:xfrm rot="0">
            <a:off x="5085981" y="1651947"/>
            <a:ext cx="12694733" cy="6424930"/>
          </a:xfrm>
          <a:prstGeom prst="rect">
            <a:avLst/>
          </a:prstGeom>
        </p:spPr>
        <p:txBody>
          <a:bodyPr anchor="t" rtlCol="false" tIns="0" lIns="0" bIns="0" rIns="0">
            <a:spAutoFit/>
          </a:bodyPr>
          <a:lstStyle/>
          <a:p>
            <a:pPr>
              <a:lnSpc>
                <a:spcPts val="3919"/>
              </a:lnSpc>
            </a:pPr>
          </a:p>
          <a:p>
            <a:pPr>
              <a:lnSpc>
                <a:spcPts val="3919"/>
              </a:lnSpc>
            </a:pPr>
            <a:r>
              <a:rPr lang="en-US" sz="2800">
                <a:solidFill>
                  <a:srgbClr val="000000"/>
                </a:solidFill>
                <a:latin typeface="Open Sans Light"/>
              </a:rPr>
              <a:t>Instant Notification to Hospital in case of an acci</a:t>
            </a:r>
            <a:r>
              <a:rPr lang="en-US" sz="2800">
                <a:solidFill>
                  <a:srgbClr val="000000"/>
                </a:solidFill>
                <a:latin typeface="Open Sans Light"/>
              </a:rPr>
              <a:t>dent.</a:t>
            </a:r>
          </a:p>
          <a:p>
            <a:pPr>
              <a:lnSpc>
                <a:spcPts val="3919"/>
              </a:lnSpc>
            </a:pPr>
          </a:p>
          <a:p>
            <a:pPr>
              <a:lnSpc>
                <a:spcPts val="3919"/>
              </a:lnSpc>
            </a:pPr>
            <a:r>
              <a:rPr lang="en-US" sz="2800">
                <a:solidFill>
                  <a:srgbClr val="000000"/>
                </a:solidFill>
                <a:latin typeface="Open Sans Light"/>
              </a:rPr>
              <a:t>Instant medical support to the injured person.</a:t>
            </a:r>
          </a:p>
          <a:p>
            <a:pPr>
              <a:lnSpc>
                <a:spcPts val="3919"/>
              </a:lnSpc>
            </a:pPr>
          </a:p>
          <a:p>
            <a:pPr>
              <a:lnSpc>
                <a:spcPts val="3919"/>
              </a:lnSpc>
            </a:pPr>
            <a:r>
              <a:rPr lang="en-US" sz="2800">
                <a:solidFill>
                  <a:srgbClr val="000000"/>
                </a:solidFill>
                <a:latin typeface="Open Sans Light"/>
              </a:rPr>
              <a:t>Instant information to the driver family.</a:t>
            </a:r>
          </a:p>
          <a:p>
            <a:pPr>
              <a:lnSpc>
                <a:spcPts val="3919"/>
              </a:lnSpc>
            </a:pPr>
          </a:p>
          <a:p>
            <a:pPr>
              <a:lnSpc>
                <a:spcPts val="3919"/>
              </a:lnSpc>
            </a:pPr>
            <a:r>
              <a:rPr lang="en-US" sz="2800">
                <a:solidFill>
                  <a:srgbClr val="000000"/>
                </a:solidFill>
                <a:latin typeface="Open Sans Light"/>
              </a:rPr>
              <a:t>Sound alarm information to locals present in the area.</a:t>
            </a:r>
          </a:p>
          <a:p>
            <a:pPr>
              <a:lnSpc>
                <a:spcPts val="3919"/>
              </a:lnSpc>
            </a:pPr>
          </a:p>
          <a:p>
            <a:pPr>
              <a:lnSpc>
                <a:spcPts val="3919"/>
              </a:lnSpc>
            </a:pPr>
            <a:r>
              <a:rPr lang="en-US" sz="2800">
                <a:solidFill>
                  <a:srgbClr val="000000"/>
                </a:solidFill>
                <a:latin typeface="Open Sans Light"/>
              </a:rPr>
              <a:t>Information regarding the car movement and history of car movement.</a:t>
            </a:r>
          </a:p>
          <a:p>
            <a:pPr>
              <a:lnSpc>
                <a:spcPts val="3919"/>
              </a:lnSpc>
            </a:pPr>
          </a:p>
          <a:p>
            <a:pPr>
              <a:lnSpc>
                <a:spcPts val="3919"/>
              </a:lnSpc>
            </a:pPr>
            <a:r>
              <a:rPr lang="en-US" sz="2800">
                <a:solidFill>
                  <a:srgbClr val="000000"/>
                </a:solidFill>
                <a:latin typeface="Open Sans Light"/>
              </a:rPr>
              <a:t>Instant notification to the police station and hence easy finding the reason of the accident.</a:t>
            </a:r>
          </a:p>
        </p:txBody>
      </p:sp>
      <p:grpSp>
        <p:nvGrpSpPr>
          <p:cNvPr name="Group 17" id="17"/>
          <p:cNvGrpSpPr/>
          <p:nvPr/>
        </p:nvGrpSpPr>
        <p:grpSpPr>
          <a:xfrm rot="0">
            <a:off x="4058164" y="3192793"/>
            <a:ext cx="456302" cy="456302"/>
            <a:chOff x="0" y="0"/>
            <a:chExt cx="608403" cy="608403"/>
          </a:xfrm>
        </p:grpSpPr>
        <p:grpSp>
          <p:nvGrpSpPr>
            <p:cNvPr name="Group 18" id="18"/>
            <p:cNvGrpSpPr/>
            <p:nvPr/>
          </p:nvGrpSpPr>
          <p:grpSpPr>
            <a:xfrm rot="0">
              <a:off x="0" y="0"/>
              <a:ext cx="608403" cy="608403"/>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001"/>
              </a:solidFill>
            </p:spPr>
          </p:sp>
        </p:grpSp>
        <p:sp>
          <p:nvSpPr>
            <p:cNvPr name="TextBox 20" id="20"/>
            <p:cNvSpPr txBox="true"/>
            <p:nvPr/>
          </p:nvSpPr>
          <p:spPr>
            <a:xfrm rot="0">
              <a:off x="101125" y="14344"/>
              <a:ext cx="384282" cy="532091"/>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FFFFFF"/>
                  </a:solidFill>
                  <a:latin typeface="DM Sans Bold"/>
                </a:rPr>
                <a:t>2</a:t>
              </a:r>
            </a:p>
          </p:txBody>
        </p:sp>
      </p:grpSp>
      <p:grpSp>
        <p:nvGrpSpPr>
          <p:cNvPr name="Group 21" id="21"/>
          <p:cNvGrpSpPr/>
          <p:nvPr/>
        </p:nvGrpSpPr>
        <p:grpSpPr>
          <a:xfrm rot="0">
            <a:off x="4058164" y="4192989"/>
            <a:ext cx="456302" cy="456302"/>
            <a:chOff x="0" y="0"/>
            <a:chExt cx="608403" cy="608403"/>
          </a:xfrm>
        </p:grpSpPr>
        <p:grpSp>
          <p:nvGrpSpPr>
            <p:cNvPr name="Group 22" id="22"/>
            <p:cNvGrpSpPr/>
            <p:nvPr/>
          </p:nvGrpSpPr>
          <p:grpSpPr>
            <a:xfrm rot="0">
              <a:off x="0" y="0"/>
              <a:ext cx="608403" cy="608403"/>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001"/>
              </a:solidFill>
            </p:spPr>
          </p:sp>
        </p:grpSp>
        <p:sp>
          <p:nvSpPr>
            <p:cNvPr name="TextBox 24" id="24"/>
            <p:cNvSpPr txBox="true"/>
            <p:nvPr/>
          </p:nvSpPr>
          <p:spPr>
            <a:xfrm rot="0">
              <a:off x="101125" y="14344"/>
              <a:ext cx="384282" cy="532091"/>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FFFFFF"/>
                  </a:solidFill>
                  <a:latin typeface="DM Sans Bold"/>
                </a:rPr>
                <a:t>3</a:t>
              </a:r>
            </a:p>
          </p:txBody>
        </p:sp>
      </p:grpSp>
      <p:grpSp>
        <p:nvGrpSpPr>
          <p:cNvPr name="Group 25" id="25"/>
          <p:cNvGrpSpPr/>
          <p:nvPr/>
        </p:nvGrpSpPr>
        <p:grpSpPr>
          <a:xfrm rot="0">
            <a:off x="4058164" y="5143500"/>
            <a:ext cx="456302" cy="456302"/>
            <a:chOff x="0" y="0"/>
            <a:chExt cx="608403" cy="608403"/>
          </a:xfrm>
        </p:grpSpPr>
        <p:grpSp>
          <p:nvGrpSpPr>
            <p:cNvPr name="Group 26" id="26"/>
            <p:cNvGrpSpPr/>
            <p:nvPr/>
          </p:nvGrpSpPr>
          <p:grpSpPr>
            <a:xfrm rot="0">
              <a:off x="0" y="0"/>
              <a:ext cx="608403" cy="608403"/>
              <a:chOff x="0" y="0"/>
              <a:chExt cx="6350000" cy="6350000"/>
            </a:xfrm>
          </p:grpSpPr>
          <p:sp>
            <p:nvSpPr>
              <p:cNvPr name="Freeform 27" id="2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001"/>
              </a:solidFill>
            </p:spPr>
          </p:sp>
        </p:grpSp>
        <p:sp>
          <p:nvSpPr>
            <p:cNvPr name="TextBox 28" id="28"/>
            <p:cNvSpPr txBox="true"/>
            <p:nvPr/>
          </p:nvSpPr>
          <p:spPr>
            <a:xfrm rot="0">
              <a:off x="101125" y="14344"/>
              <a:ext cx="384282" cy="532091"/>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FFFFFF"/>
                  </a:solidFill>
                  <a:latin typeface="DM Sans Bold"/>
                </a:rPr>
                <a:t>4</a:t>
              </a:r>
            </a:p>
          </p:txBody>
        </p:sp>
      </p:grpSp>
      <p:grpSp>
        <p:nvGrpSpPr>
          <p:cNvPr name="Group 29" id="29"/>
          <p:cNvGrpSpPr/>
          <p:nvPr/>
        </p:nvGrpSpPr>
        <p:grpSpPr>
          <a:xfrm rot="0">
            <a:off x="4058164" y="6110829"/>
            <a:ext cx="456302" cy="456302"/>
            <a:chOff x="0" y="0"/>
            <a:chExt cx="608403" cy="608403"/>
          </a:xfrm>
        </p:grpSpPr>
        <p:grpSp>
          <p:nvGrpSpPr>
            <p:cNvPr name="Group 30" id="30"/>
            <p:cNvGrpSpPr/>
            <p:nvPr/>
          </p:nvGrpSpPr>
          <p:grpSpPr>
            <a:xfrm rot="0">
              <a:off x="0" y="0"/>
              <a:ext cx="608403" cy="608403"/>
              <a:chOff x="0" y="0"/>
              <a:chExt cx="6350000" cy="6350000"/>
            </a:xfrm>
          </p:grpSpPr>
          <p:sp>
            <p:nvSpPr>
              <p:cNvPr name="Freeform 31" id="3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001"/>
              </a:solidFill>
            </p:spPr>
          </p:sp>
        </p:grpSp>
        <p:sp>
          <p:nvSpPr>
            <p:cNvPr name="TextBox 32" id="32"/>
            <p:cNvSpPr txBox="true"/>
            <p:nvPr/>
          </p:nvSpPr>
          <p:spPr>
            <a:xfrm rot="0">
              <a:off x="101125" y="14344"/>
              <a:ext cx="384282" cy="532091"/>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FFFFFF"/>
                  </a:solidFill>
                  <a:latin typeface="DM Sans Bold"/>
                </a:rPr>
                <a:t>5</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067" t="5108" r="1730" b="9649"/>
          <a:stretch>
            <a:fillRect/>
          </a:stretch>
        </p:blipFill>
        <p:spPr>
          <a:xfrm flipH="false" flipV="false" rot="0">
            <a:off x="3545233" y="487277"/>
            <a:ext cx="11197534" cy="7978263"/>
          </a:xfrm>
          <a:prstGeom prst="rect">
            <a:avLst/>
          </a:prstGeom>
        </p:spPr>
      </p:pic>
      <p:sp>
        <p:nvSpPr>
          <p:cNvPr name="TextBox 3" id="3"/>
          <p:cNvSpPr txBox="true"/>
          <p:nvPr/>
        </p:nvSpPr>
        <p:spPr>
          <a:xfrm rot="0">
            <a:off x="928777" y="9013694"/>
            <a:ext cx="16430446" cy="773430"/>
          </a:xfrm>
          <a:prstGeom prst="rect">
            <a:avLst/>
          </a:prstGeom>
        </p:spPr>
        <p:txBody>
          <a:bodyPr anchor="t" rtlCol="false" tIns="0" lIns="0" bIns="0" rIns="0">
            <a:spAutoFit/>
          </a:bodyPr>
          <a:lstStyle/>
          <a:p>
            <a:pPr algn="ctr" marL="0" indent="0" lvl="0">
              <a:lnSpc>
                <a:spcPts val="5939"/>
              </a:lnSpc>
            </a:pPr>
            <a:r>
              <a:rPr lang="en-US" sz="5399" spc="-53">
                <a:solidFill>
                  <a:srgbClr val="43C466"/>
                </a:solidFill>
                <a:latin typeface="DM Sans Bold"/>
              </a:rPr>
              <a:t>BASIC DIAGRAM OF THE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523696"/>
            <a:ext cx="17384733" cy="8363201"/>
            <a:chOff x="0" y="0"/>
            <a:chExt cx="9620467" cy="4628078"/>
          </a:xfrm>
        </p:grpSpPr>
        <p:sp>
          <p:nvSpPr>
            <p:cNvPr name="Freeform 3" id="3"/>
            <p:cNvSpPr/>
            <p:nvPr/>
          </p:nvSpPr>
          <p:spPr>
            <a:xfrm>
              <a:off x="0" y="0"/>
              <a:ext cx="9620467" cy="4628078"/>
            </a:xfrm>
            <a:custGeom>
              <a:avLst/>
              <a:gdLst/>
              <a:ahLst/>
              <a:cxnLst/>
              <a:rect r="r" b="b" t="t" l="l"/>
              <a:pathLst>
                <a:path h="4628078" w="9620467">
                  <a:moveTo>
                    <a:pt x="9496007" y="4628078"/>
                  </a:moveTo>
                  <a:lnTo>
                    <a:pt x="124460" y="4628078"/>
                  </a:lnTo>
                  <a:cubicBezTo>
                    <a:pt x="55880" y="4628078"/>
                    <a:pt x="0" y="4572198"/>
                    <a:pt x="0" y="4503618"/>
                  </a:cubicBezTo>
                  <a:lnTo>
                    <a:pt x="0" y="124460"/>
                  </a:lnTo>
                  <a:cubicBezTo>
                    <a:pt x="0" y="55880"/>
                    <a:pt x="55880" y="0"/>
                    <a:pt x="124460" y="0"/>
                  </a:cubicBezTo>
                  <a:lnTo>
                    <a:pt x="9496007" y="0"/>
                  </a:lnTo>
                  <a:cubicBezTo>
                    <a:pt x="9564587" y="0"/>
                    <a:pt x="9620467" y="55880"/>
                    <a:pt x="9620467" y="124460"/>
                  </a:cubicBezTo>
                  <a:lnTo>
                    <a:pt x="9620467" y="4503618"/>
                  </a:lnTo>
                  <a:cubicBezTo>
                    <a:pt x="9620467" y="4572198"/>
                    <a:pt x="9564587" y="4628078"/>
                    <a:pt x="9496007" y="4628078"/>
                  </a:cubicBezTo>
                  <a:close/>
                </a:path>
              </a:pathLst>
            </a:custGeom>
            <a:solidFill>
              <a:srgbClr val="EDEDED"/>
            </a:solidFill>
          </p:spPr>
        </p:sp>
      </p:grpSp>
      <p:sp>
        <p:nvSpPr>
          <p:cNvPr name="TextBox 4" id="4"/>
          <p:cNvSpPr txBox="true"/>
          <p:nvPr/>
        </p:nvSpPr>
        <p:spPr>
          <a:xfrm rot="0">
            <a:off x="3027313" y="3096595"/>
            <a:ext cx="6325791" cy="4180840"/>
          </a:xfrm>
          <a:prstGeom prst="rect">
            <a:avLst/>
          </a:prstGeom>
        </p:spPr>
        <p:txBody>
          <a:bodyPr anchor="t" rtlCol="false" tIns="0" lIns="0" bIns="0" rIns="0">
            <a:spAutoFit/>
          </a:bodyPr>
          <a:lstStyle/>
          <a:p>
            <a:pPr>
              <a:lnSpc>
                <a:spcPts val="4759"/>
              </a:lnSpc>
            </a:pPr>
            <a:r>
              <a:rPr lang="en-US" sz="3400">
                <a:solidFill>
                  <a:srgbClr val="000000"/>
                </a:solidFill>
                <a:latin typeface="Open Sans Light"/>
              </a:rPr>
              <a:t>Power supply</a:t>
            </a:r>
            <a:r>
              <a:rPr lang="en-US" sz="3400">
                <a:solidFill>
                  <a:srgbClr val="000000"/>
                </a:solidFill>
                <a:latin typeface="Open Sans Light"/>
              </a:rPr>
              <a:t> with the processor</a:t>
            </a:r>
          </a:p>
          <a:p>
            <a:pPr>
              <a:lnSpc>
                <a:spcPts val="4759"/>
              </a:lnSpc>
            </a:pPr>
          </a:p>
          <a:p>
            <a:pPr>
              <a:lnSpc>
                <a:spcPts val="4759"/>
              </a:lnSpc>
            </a:pPr>
          </a:p>
          <a:p>
            <a:pPr>
              <a:lnSpc>
                <a:spcPts val="4759"/>
              </a:lnSpc>
            </a:pPr>
          </a:p>
          <a:p>
            <a:pPr>
              <a:lnSpc>
                <a:spcPts val="4759"/>
              </a:lnSpc>
            </a:pPr>
            <a:r>
              <a:rPr lang="en-US" sz="3400">
                <a:solidFill>
                  <a:srgbClr val="000000"/>
                </a:solidFill>
                <a:latin typeface="Open Sans Light"/>
              </a:rPr>
              <a:t>ARDUINO UNO</a:t>
            </a:r>
          </a:p>
          <a:p>
            <a:pPr>
              <a:lnSpc>
                <a:spcPts val="4759"/>
              </a:lnSpc>
            </a:pPr>
          </a:p>
          <a:p>
            <a:pPr>
              <a:lnSpc>
                <a:spcPts val="4759"/>
              </a:lnSpc>
            </a:pPr>
          </a:p>
        </p:txBody>
      </p:sp>
      <p:pic>
        <p:nvPicPr>
          <p:cNvPr name="Picture 5" id="5"/>
          <p:cNvPicPr>
            <a:picLocks noChangeAspect="true"/>
          </p:cNvPicPr>
          <p:nvPr/>
        </p:nvPicPr>
        <p:blipFill>
          <a:blip r:embed="rId2"/>
          <a:srcRect l="0" t="0" r="0" b="0"/>
          <a:stretch>
            <a:fillRect/>
          </a:stretch>
        </p:blipFill>
        <p:spPr>
          <a:xfrm flipH="false" flipV="false" rot="0">
            <a:off x="10659252" y="5146808"/>
            <a:ext cx="6102831" cy="4261254"/>
          </a:xfrm>
          <a:prstGeom prst="rect">
            <a:avLst/>
          </a:prstGeom>
        </p:spPr>
      </p:pic>
      <p:sp>
        <p:nvSpPr>
          <p:cNvPr name="TextBox 6" id="6"/>
          <p:cNvSpPr txBox="true"/>
          <p:nvPr/>
        </p:nvSpPr>
        <p:spPr>
          <a:xfrm rot="0">
            <a:off x="451633" y="470489"/>
            <a:ext cx="9059689" cy="688975"/>
          </a:xfrm>
          <a:prstGeom prst="rect">
            <a:avLst/>
          </a:prstGeom>
        </p:spPr>
        <p:txBody>
          <a:bodyPr anchor="t" rtlCol="false" tIns="0" lIns="0" bIns="0" rIns="0">
            <a:spAutoFit/>
          </a:bodyPr>
          <a:lstStyle/>
          <a:p>
            <a:pPr marL="0" indent="0" lvl="0">
              <a:lnSpc>
                <a:spcPts val="5600"/>
              </a:lnSpc>
              <a:spcBef>
                <a:spcPct val="0"/>
              </a:spcBef>
            </a:pPr>
            <a:r>
              <a:rPr lang="en-US" sz="4000" spc="-40">
                <a:solidFill>
                  <a:srgbClr val="35A1F4"/>
                </a:solidFill>
                <a:latin typeface="DM Sans Bold"/>
              </a:rPr>
              <a:t>Components Used</a:t>
            </a:r>
          </a:p>
        </p:txBody>
      </p:sp>
      <p:grpSp>
        <p:nvGrpSpPr>
          <p:cNvPr name="Group 7" id="7"/>
          <p:cNvGrpSpPr/>
          <p:nvPr/>
        </p:nvGrpSpPr>
        <p:grpSpPr>
          <a:xfrm rot="0">
            <a:off x="2001553" y="3039516"/>
            <a:ext cx="735494" cy="735494"/>
            <a:chOff x="0" y="0"/>
            <a:chExt cx="980659" cy="980659"/>
          </a:xfrm>
        </p:grpSpPr>
        <p:grpSp>
          <p:nvGrpSpPr>
            <p:cNvPr name="Group 8" id="8"/>
            <p:cNvGrpSpPr/>
            <p:nvPr/>
          </p:nvGrpSpPr>
          <p:grpSpPr>
            <a:xfrm rot="0">
              <a:off x="0" y="0"/>
              <a:ext cx="980659" cy="980659"/>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sp>
          <p:nvSpPr>
            <p:cNvPr name="TextBox 10" id="10"/>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1</a:t>
              </a:r>
            </a:p>
          </p:txBody>
        </p:sp>
      </p:grpSp>
      <p:grpSp>
        <p:nvGrpSpPr>
          <p:cNvPr name="Group 11" id="11"/>
          <p:cNvGrpSpPr/>
          <p:nvPr/>
        </p:nvGrpSpPr>
        <p:grpSpPr>
          <a:xfrm rot="0">
            <a:off x="2001553" y="5445834"/>
            <a:ext cx="735494" cy="735494"/>
            <a:chOff x="0" y="0"/>
            <a:chExt cx="980659" cy="980659"/>
          </a:xfrm>
        </p:grpSpPr>
        <p:grpSp>
          <p:nvGrpSpPr>
            <p:cNvPr name="Group 12" id="12"/>
            <p:cNvGrpSpPr/>
            <p:nvPr/>
          </p:nvGrpSpPr>
          <p:grpSpPr>
            <a:xfrm rot="0">
              <a:off x="0" y="0"/>
              <a:ext cx="980659" cy="980659"/>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sp>
          <p:nvSpPr>
            <p:cNvPr name="TextBox 14" id="14"/>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2</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DAEd9K5wXD4</dc:identifier>
  <dcterms:modified xsi:type="dcterms:W3CDTF">2011-08-01T06:04:30Z</dcterms:modified>
  <cp:revision>1</cp:revision>
  <dc:title>192275_DE_MINI_PROJECT</dc:title>
</cp:coreProperties>
</file>